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9" r:id="rId4"/>
    <p:sldId id="282" r:id="rId5"/>
    <p:sldId id="258" r:id="rId6"/>
    <p:sldId id="260" r:id="rId7"/>
    <p:sldId id="261" r:id="rId8"/>
    <p:sldId id="265" r:id="rId9"/>
    <p:sldId id="262" r:id="rId10"/>
    <p:sldId id="281" r:id="rId11"/>
    <p:sldId id="263" r:id="rId12"/>
    <p:sldId id="266" r:id="rId13"/>
    <p:sldId id="267" r:id="rId14"/>
    <p:sldId id="268" r:id="rId15"/>
    <p:sldId id="269" r:id="rId16"/>
    <p:sldId id="275" r:id="rId17"/>
    <p:sldId id="276" r:id="rId18"/>
    <p:sldId id="277" r:id="rId19"/>
    <p:sldId id="278" r:id="rId20"/>
    <p:sldId id="280" r:id="rId21"/>
    <p:sldId id="257" r:id="rId22"/>
  </p:sldIdLst>
  <p:sldSz cx="9144000" cy="5143500" type="screen16x9"/>
  <p:notesSz cx="6797675" cy="9926638"/>
  <p:defaultTextStyle>
    <a:defPPr>
      <a:defRPr lang="sr-Latn-R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D2072A"/>
    <a:srgbClr val="D7182A"/>
    <a:srgbClr val="CC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B6C53-FCB0-40DB-A2E6-ACC19360BA6A}" v="45" dt="2021-10-07T06:12:44.971"/>
    <p1510:client id="{4AAC1EC6-C087-4D57-8394-5A9C304AFD0C}" v="184" dt="2021-10-10T19:56:36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948" autoAdjust="0"/>
  </p:normalViewPr>
  <p:slideViewPr>
    <p:cSldViewPr snapToGrid="0">
      <p:cViewPr varScale="1">
        <p:scale>
          <a:sx n="141" d="100"/>
          <a:sy n="141" d="100"/>
        </p:scale>
        <p:origin x="546" y="11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31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Pokazatelj</a:t>
            </a:r>
            <a:r>
              <a:rPr lang="en-US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poštivanja</a:t>
            </a:r>
            <a:r>
              <a:rPr lang="en-US" sz="11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normi</a:t>
            </a:r>
            <a:r>
              <a:rPr lang="en-US" sz="1100" baseline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aseline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sustava</a:t>
            </a:r>
            <a:r>
              <a:rPr lang="en-US" sz="1100" baseline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aseline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AAI@EduHr</a:t>
            </a:r>
            <a:r>
              <a:rPr lang="en-US" sz="1100" baseline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lang="en-US" sz="11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certificiranju</a:t>
            </a:r>
            <a:r>
              <a:rPr lang="en-US" sz="11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matičnih</a:t>
            </a:r>
            <a:r>
              <a:rPr lang="en-US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ustanova</a:t>
            </a:r>
            <a:r>
              <a:rPr lang="en-US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2020.</a:t>
            </a:r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12080071512800032"/>
          <c:y val="3.58034670741406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0251636455931187E-2"/>
          <c:y val="0.1519982175934016"/>
          <c:w val="0.61794090561319892"/>
          <c:h val="0.78750582750582754"/>
        </c:manualLayout>
      </c:layout>
      <c:pie3DChart>
        <c:varyColors val="1"/>
        <c:ser>
          <c:idx val="0"/>
          <c:order val="0"/>
          <c:explosion val="1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CD7-4E47-87F4-1D7A880FE4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CD7-4E47-87F4-1D7A880FE4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CD7-4E47-87F4-1D7A880FE4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CD7-4E47-87F4-1D7A880FE4B0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fld id="{BFCEED2A-9E65-471A-90B8-3FA2C19FDCA8}" type="VALUE">
                      <a:rPr lang="en-US"/>
                      <a:pPr/>
                      <a:t>[VALUE]</a:t>
                    </a:fld>
                    <a:endParaRPr lang="hr-HR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CD7-4E47-87F4-1D7A880FE4B0}"/>
                </c:ext>
              </c:extLst>
            </c:dLbl>
            <c:dLbl>
              <c:idx val="2"/>
              <c:layout>
                <c:manualLayout>
                  <c:x val="-9.7892124653795459E-3"/>
                  <c:y val="0.1675407594450074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CD7-4E47-87F4-1D7A880FE4B0}"/>
                </c:ext>
              </c:extLst>
            </c:dLbl>
            <c:dLbl>
              <c:idx val="3"/>
              <c:layout>
                <c:manualLayout>
                  <c:x val="2.1016433866256047E-2"/>
                  <c:y val="0.156420013047682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CD7-4E47-87F4-1D7A880FE4B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horzOverflow="clip" vert="horz" wrap="square" lIns="72000" tIns="72000" rIns="36000" bIns="7200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Sheet1!$A$1:$A$4</c:f>
              <c:strCache>
                <c:ptCount val="4"/>
                <c:pt idx="0">
                  <c:v>Broj ustanova koje imaju izvrsnu usklađenost: </c:v>
                </c:pt>
                <c:pt idx="1">
                  <c:v>Broj ustanova koje imaju dobru usklađenost: </c:v>
                </c:pt>
                <c:pt idx="2">
                  <c:v>Broj ustanova koje imaju dovoljnu usklađenost: </c:v>
                </c:pt>
                <c:pt idx="3">
                  <c:v>Ukupno ustanova koje još uvijek ne zadovoljavaju uvjete za dobivanje prolazne ocjene: </c:v>
                </c:pt>
              </c:strCache>
            </c:strRef>
          </c:cat>
          <c:val>
            <c:numRef>
              <c:f>Sheet1!$B$1:$B$4</c:f>
              <c:numCache>
                <c:formatCode>0%</c:formatCode>
                <c:ptCount val="4"/>
                <c:pt idx="0">
                  <c:v>0.47</c:v>
                </c:pt>
                <c:pt idx="1">
                  <c:v>0.49</c:v>
                </c:pt>
                <c:pt idx="2">
                  <c:v>0.01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CD7-4E47-87F4-1D7A880FE4B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58271317534583544"/>
          <c:y val="0.30055864981688468"/>
          <c:w val="0.38739777093080757"/>
          <c:h val="0.3443654431811332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8.png"/><Relationship Id="rId1" Type="http://schemas.openxmlformats.org/officeDocument/2006/relationships/theme" Target="../theme/theme4.xml"/><Relationship Id="rId4" Type="http://schemas.openxmlformats.org/officeDocument/2006/relationships/image" Target="../media/image9.gi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853DB-230B-4F3D-B9BF-250411BF9C4B}" type="datetimeFigureOut">
              <a:rPr lang="hr-HR" smtClean="0"/>
              <a:t>14.10.2021.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A04F5-5F63-4D08-AD88-EB891A182B2F}" type="slidenum">
              <a:rPr lang="hr-HR" smtClean="0"/>
              <a:t>‹#›</a:t>
            </a:fld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29196"/>
            <a:ext cx="685385" cy="270000"/>
          </a:xfrm>
          <a:prstGeom prst="rect">
            <a:avLst/>
          </a:prstGeom>
        </p:spPr>
      </p:pic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48196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41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8.png"/><Relationship Id="rId1" Type="http://schemas.openxmlformats.org/officeDocument/2006/relationships/theme" Target="../theme/theme3.xml"/><Relationship Id="rId4" Type="http://schemas.openxmlformats.org/officeDocument/2006/relationships/image" Target="../media/image9.gi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9046-B63C-4A32-BE1A-8D8BC0B360B6}" type="datetimeFigureOut">
              <a:rPr lang="hr-HR" smtClean="0"/>
              <a:t>14.10.2021.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95B1D-EC5B-426D-9BEA-45F6C2B62C27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04812"/>
            <a:ext cx="685385" cy="270000"/>
          </a:xfrm>
          <a:prstGeom prst="rect">
            <a:avLst/>
          </a:prstGeom>
        </p:spPr>
      </p:pic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23812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39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srce.unizg.hr/otvoreni-pristup" TargetMode="External"/><Relationship Id="rId7" Type="http://schemas.openxmlformats.org/officeDocument/2006/relationships/hyperlink" Target="http://creativecommons.org/licenses/by-nc-nd/4.0/deed.hr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wmf"/><Relationship Id="rId5" Type="http://schemas.openxmlformats.org/officeDocument/2006/relationships/hyperlink" Target="http://www.srce.unizg.hr/" TargetMode="External"/><Relationship Id="rId4" Type="http://schemas.openxmlformats.org/officeDocument/2006/relationships/image" Target="../media/image5.png"/><Relationship Id="rId9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3375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269" y="4765340"/>
            <a:ext cx="5778731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115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802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273846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273846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3217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76" y="0"/>
            <a:ext cx="9241104" cy="516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818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D207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>
            <a:normAutofit/>
          </a:bodyPr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786" y="4302000"/>
            <a:ext cx="9158997" cy="66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1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dnj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143000" y="372914"/>
            <a:ext cx="6858000" cy="1376581"/>
          </a:xfrm>
        </p:spPr>
        <p:txBody>
          <a:bodyPr anchor="b">
            <a:normAutofit/>
          </a:bodyPr>
          <a:lstStyle>
            <a:lvl1pPr algn="ctr">
              <a:defRPr sz="2025" baseline="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143000" y="1959747"/>
            <a:ext cx="6858000" cy="759391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269" y="4765340"/>
            <a:ext cx="5778731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www.srce.unizg.hr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400" y="4302000"/>
            <a:ext cx="9200294" cy="668568"/>
          </a:xfrm>
          <a:prstGeom prst="rect">
            <a:avLst/>
          </a:prstGeom>
        </p:spPr>
      </p:pic>
      <p:sp>
        <p:nvSpPr>
          <p:cNvPr id="39" name="TextBox 38"/>
          <p:cNvSpPr txBox="1"/>
          <p:nvPr userDrawn="1"/>
        </p:nvSpPr>
        <p:spPr>
          <a:xfrm>
            <a:off x="5757546" y="3022437"/>
            <a:ext cx="27000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hr-H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Srce politikom otvorenog pristupa široj javnosti osigurava dostupnost i korištenje svih rezultata rada Srca, a prvenstveno obrazovnih i stručnih informacija i sadržaja nastalih djelovanjem i radom Srca.</a:t>
            </a:r>
            <a:endParaRPr lang="hr-HR" sz="900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>
            <a:hlinkClick r:id="rId3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546" y="4004788"/>
            <a:ext cx="918000" cy="362758"/>
          </a:xfrm>
          <a:prstGeom prst="rect">
            <a:avLst/>
          </a:prstGeom>
        </p:spPr>
      </p:pic>
      <p:sp>
        <p:nvSpPr>
          <p:cNvPr id="41" name="TextBox 40"/>
          <p:cNvSpPr txBox="1"/>
          <p:nvPr userDrawn="1"/>
        </p:nvSpPr>
        <p:spPr>
          <a:xfrm>
            <a:off x="2421069" y="3043020"/>
            <a:ext cx="2762250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hr-H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 djelo je dano na korištenje pod licencom Creative </a:t>
            </a:r>
            <a:r>
              <a:rPr lang="hr-HR" sz="9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r>
              <a:rPr lang="hr-H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Imenovanje-Nekomercijalno-Bez prerada</a:t>
            </a:r>
            <a:r>
              <a:rPr lang="hr-H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4.0 međunarodna. </a:t>
            </a:r>
            <a:endParaRPr lang="hr-HR" sz="900" b="1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Picture 41">
            <a:hlinkClick r:id="rId5"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30" y="3012875"/>
            <a:ext cx="1384975" cy="448619"/>
          </a:xfrm>
          <a:prstGeom prst="rect">
            <a:avLst/>
          </a:prstGeom>
        </p:spPr>
      </p:pic>
      <p:sp>
        <p:nvSpPr>
          <p:cNvPr id="43" name="TextBox 42"/>
          <p:cNvSpPr txBox="1"/>
          <p:nvPr userDrawn="1"/>
        </p:nvSpPr>
        <p:spPr>
          <a:xfrm>
            <a:off x="855621" y="3624484"/>
            <a:ext cx="12041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900" b="1" dirty="0">
                <a:solidFill>
                  <a:srgbClr val="CC3C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www.srce.unizg.hr</a:t>
            </a:r>
            <a:endParaRPr lang="hr-HR" sz="900" b="1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 userDrawn="1"/>
        </p:nvSpPr>
        <p:spPr>
          <a:xfrm>
            <a:off x="2293288" y="3624485"/>
            <a:ext cx="30315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900" b="1" dirty="0">
                <a:solidFill>
                  <a:srgbClr val="CC3C0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creativecommons.org/licenses/by-nc-nd/4.0/deed.hr</a:t>
            </a:r>
            <a:endParaRPr lang="hr-HR" sz="900" b="1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 userDrawn="1"/>
        </p:nvSpPr>
        <p:spPr>
          <a:xfrm>
            <a:off x="6047001" y="3591130"/>
            <a:ext cx="212109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900" b="1" dirty="0">
                <a:solidFill>
                  <a:srgbClr val="CC3C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www.srce.unizg.hr/otvoreni-pristup</a:t>
            </a:r>
            <a:endParaRPr lang="hr-HR" sz="900" b="1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6" name="Picture 2" descr="http://mirrors.creativecommons.org/presskit/buttons/88x31/png/by-nc-nd.png">
            <a:hlinkClick r:id="rId7"/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066" y="4043546"/>
            <a:ext cx="926042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49" y="4786072"/>
            <a:ext cx="988250" cy="26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4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269" y="4765340"/>
            <a:ext cx="5778731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653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9"/>
            <a:ext cx="7886700" cy="2139553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101"/>
            <a:ext cx="7886700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6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37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753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46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7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4" y="1260872"/>
            <a:ext cx="3887391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4" y="1878807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91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803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763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9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4"/>
            <a:ext cx="4629151" cy="365521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9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783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9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4"/>
            <a:ext cx="4629151" cy="3655219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9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221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73331" y="4765340"/>
            <a:ext cx="932215" cy="27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269" y="4765340"/>
            <a:ext cx="5778731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www.srce.unizg.hr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2" y="4766434"/>
            <a:ext cx="628649" cy="270000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875A55-2F1E-4FC3-883D-C1990A1E687D}" type="slidenum">
              <a:rPr lang="hr-HR" smtClean="0"/>
              <a:pPr/>
              <a:t>‹#›</a:t>
            </a:fld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400" y="4302000"/>
            <a:ext cx="9200294" cy="6685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49" y="4786072"/>
            <a:ext cx="988250" cy="26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11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025" b="1" kern="1200">
          <a:solidFill>
            <a:srgbClr val="C0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Clr>
          <a:srgbClr val="C00000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53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21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090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25983" y="4765500"/>
            <a:ext cx="8100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9777" y="4765340"/>
            <a:ext cx="5926839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5352" y="4765340"/>
            <a:ext cx="810000" cy="27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875A55-2F1E-4FC3-883D-C1990A1E687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29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8" r:id="rId2"/>
    <p:sldLayoutId id="2147483687" r:id="rId3"/>
  </p:sldLayoutIdLst>
  <p:hf sldNum="0" hdr="0" ft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025" b="1" kern="1200" baseline="0">
          <a:solidFill>
            <a:srgbClr val="C0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Clr>
          <a:srgbClr val="CC3C00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53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21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090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aiedu.hr/statistika-i-stanje-sustava/certificiranje-usluga/certificiranje/2021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iedu.hr/statistika-i-stanje-sustava/web-aplikacije" TargetMode="External"/><Relationship Id="rId2" Type="http://schemas.openxmlformats.org/officeDocument/2006/relationships/hyperlink" Target="https://registar.aaiedu.h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aiedu.hr/statistika-i-stanje-sustava/usluge-pristupa-mrezi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aiedu.hr/za-maticne-ustanove/certificiranje-maticnih-ustanova-u-sustavu-aaieduh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ms3.srce.hr/moodle/course/view.php?id=190" TargetMode="External"/><Relationship Id="rId2" Type="http://schemas.openxmlformats.org/officeDocument/2006/relationships/hyperlink" Target="https://lms3.srce.hr/moodl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iedu.h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215446" y="2790441"/>
            <a:ext cx="6809668" cy="1065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5143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25" b="1" kern="1200" baseline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400" dirty="0" err="1">
                <a:solidFill>
                  <a:schemeClr val="bg1"/>
                </a:solidFill>
                <a:latin typeface="Arial"/>
                <a:cs typeface="Arial"/>
              </a:rPr>
              <a:t>Provjera</a:t>
            </a:r>
            <a:r>
              <a:rPr lang="en-GB" sz="2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Arial"/>
                <a:cs typeface="Arial"/>
              </a:rPr>
              <a:t>usklađenosti</a:t>
            </a:r>
            <a:r>
              <a:rPr lang="en-GB" sz="2400" dirty="0">
                <a:solidFill>
                  <a:schemeClr val="bg1"/>
                </a:solidFill>
                <a:latin typeface="Arial"/>
                <a:cs typeface="Arial"/>
              </a:rPr>
              <a:t> (</a:t>
            </a:r>
            <a:r>
              <a:rPr lang="en-GB" sz="2400" dirty="0" err="1">
                <a:solidFill>
                  <a:schemeClr val="bg1"/>
                </a:solidFill>
                <a:latin typeface="Arial"/>
                <a:cs typeface="Arial"/>
              </a:rPr>
              <a:t>certificiranje</a:t>
            </a:r>
            <a:r>
              <a:rPr lang="en-GB" sz="2400" dirty="0">
                <a:solidFill>
                  <a:schemeClr val="bg1"/>
                </a:solidFill>
                <a:latin typeface="Arial"/>
                <a:cs typeface="Arial"/>
              </a:rPr>
              <a:t>) </a:t>
            </a:r>
            <a:r>
              <a:rPr lang="en-GB" sz="2400" dirty="0" err="1">
                <a:solidFill>
                  <a:schemeClr val="bg1"/>
                </a:solidFill>
                <a:latin typeface="Arial"/>
                <a:cs typeface="Arial"/>
              </a:rPr>
              <a:t>subjekata</a:t>
            </a:r>
            <a:r>
              <a:rPr lang="en-GB" sz="2400" dirty="0">
                <a:solidFill>
                  <a:schemeClr val="bg1"/>
                </a:solidFill>
                <a:latin typeface="Arial"/>
                <a:cs typeface="Arial"/>
              </a:rPr>
              <a:t>  u </a:t>
            </a:r>
            <a:r>
              <a:rPr lang="en-GB" sz="2400" dirty="0" err="1">
                <a:solidFill>
                  <a:schemeClr val="bg1"/>
                </a:solidFill>
                <a:latin typeface="Arial"/>
                <a:cs typeface="Arial"/>
              </a:rPr>
              <a:t>sustavu</a:t>
            </a:r>
            <a:r>
              <a:rPr lang="en-GB" sz="2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Arial"/>
                <a:cs typeface="Arial"/>
              </a:rPr>
              <a:t>AAI@EduHr</a:t>
            </a:r>
            <a:r>
              <a:rPr lang="en-GB" sz="2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Arial"/>
                <a:cs typeface="Arial"/>
              </a:rPr>
              <a:t>za</a:t>
            </a:r>
            <a:r>
              <a:rPr lang="en-GB" sz="2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2400" dirty="0" smtClean="0">
                <a:solidFill>
                  <a:schemeClr val="bg1"/>
                </a:solidFill>
                <a:latin typeface="Arial"/>
                <a:cs typeface="Arial"/>
              </a:rPr>
              <a:t>2021.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446" y="4120993"/>
            <a:ext cx="4533672" cy="7155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solidFill>
                  <a:prstClr val="white"/>
                </a:solidFill>
                <a:latin typeface="Arial"/>
                <a:cs typeface="Arial"/>
              </a:rPr>
              <a:t>14</a:t>
            </a:r>
            <a:r>
              <a:rPr lang="hr-HR" dirty="0">
                <a:solidFill>
                  <a:prstClr val="white"/>
                </a:solidFill>
                <a:latin typeface="Arial"/>
                <a:cs typeface="Arial"/>
              </a:rPr>
              <a:t>. </a:t>
            </a:r>
            <a:r>
              <a:rPr lang="en-GB" dirty="0" err="1">
                <a:solidFill>
                  <a:prstClr val="white"/>
                </a:solidFill>
                <a:latin typeface="Arial"/>
                <a:cs typeface="Arial"/>
              </a:rPr>
              <a:t>listopada</a:t>
            </a:r>
            <a:r>
              <a:rPr lang="hr-HR" dirty="0">
                <a:solidFill>
                  <a:prstClr val="white"/>
                </a:solidFill>
                <a:latin typeface="Arial"/>
                <a:cs typeface="Arial"/>
              </a:rPr>
              <a:t> 2021.</a:t>
            </a:r>
            <a:endParaRPr lang="en-GB" dirty="0">
              <a:solidFill>
                <a:prstClr val="white"/>
              </a:solidFill>
              <a:latin typeface="Arial"/>
              <a:cs typeface="Arial"/>
            </a:endParaRPr>
          </a:p>
          <a:p>
            <a:pPr lvl="0"/>
            <a:r>
              <a:rPr lang="hr-HR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Sveučilište u Zagrebu, Sveučilišni računski centar (Srce)</a:t>
            </a:r>
            <a:endParaRPr lang="en-GB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Dubravko </a:t>
            </a:r>
            <a:r>
              <a:rPr lang="en-GB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Penezić</a:t>
            </a:r>
            <a:r>
              <a:rPr lang="en-GB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Dubravka Orešković</a:t>
            </a:r>
            <a:endParaRPr lang="hr-HR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246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167" y="97273"/>
            <a:ext cx="7886700" cy="994172"/>
          </a:xfrm>
        </p:spPr>
        <p:txBody>
          <a:bodyPr/>
          <a:lstStyle/>
          <a:p>
            <a:r>
              <a:rPr lang="en-GB" sz="2400" dirty="0" err="1">
                <a:latin typeface="Arial"/>
                <a:cs typeface="Arial"/>
              </a:rPr>
              <a:t>Certificiranje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usluga</a:t>
            </a:r>
            <a:r>
              <a:rPr lang="hr-HR" sz="2400" dirty="0">
                <a:latin typeface="Arial"/>
                <a:cs typeface="Arial"/>
              </a:rPr>
              <a:t> u sustavu </a:t>
            </a:r>
            <a:r>
              <a:rPr lang="hr-HR" sz="2400" dirty="0" err="1">
                <a:latin typeface="Arial"/>
                <a:cs typeface="Arial"/>
              </a:rPr>
              <a:t>AAI@EduHr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683" y="958543"/>
            <a:ext cx="7821668" cy="3676519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172720" indent="-172720">
              <a:lnSpc>
                <a:spcPct val="120000"/>
              </a:lnSpc>
              <a:spcBef>
                <a:spcPts val="750"/>
              </a:spcBef>
            </a:pPr>
            <a:r>
              <a:rPr lang="en-GB" sz="1700" dirty="0" err="1"/>
              <a:t>Osiguravanje</a:t>
            </a:r>
            <a:r>
              <a:rPr lang="en-GB" sz="1700" dirty="0"/>
              <a:t> </a:t>
            </a:r>
            <a:r>
              <a:rPr lang="en-GB" sz="1700" dirty="0" err="1"/>
              <a:t>kvalitetnih</a:t>
            </a:r>
            <a:r>
              <a:rPr lang="en-GB" sz="1700" dirty="0"/>
              <a:t> </a:t>
            </a:r>
            <a:r>
              <a:rPr lang="hr-HR" sz="1700" dirty="0" err="1"/>
              <a:t>informacij</a:t>
            </a:r>
            <a:r>
              <a:rPr lang="en-GB" sz="1700" dirty="0"/>
              <a:t>a</a:t>
            </a:r>
            <a:r>
              <a:rPr lang="hr-HR" sz="1700" dirty="0"/>
              <a:t> o mrežnim resursima i aplikacijama koje za </a:t>
            </a:r>
            <a:r>
              <a:rPr lang="hr-HR" sz="1700" dirty="0" err="1"/>
              <a:t>autentikaciju</a:t>
            </a:r>
            <a:r>
              <a:rPr lang="hr-HR" sz="1700" dirty="0"/>
              <a:t> i </a:t>
            </a:r>
            <a:r>
              <a:rPr lang="hr-HR" sz="1700" dirty="0" smtClean="0"/>
              <a:t>autorizaciju </a:t>
            </a:r>
            <a:r>
              <a:rPr lang="hr-HR" sz="1700" dirty="0"/>
              <a:t>korisnika koriste </a:t>
            </a:r>
            <a:r>
              <a:rPr lang="hr-HR" sz="1700" dirty="0" err="1"/>
              <a:t>AAI@EduHr</a:t>
            </a:r>
            <a:r>
              <a:rPr lang="hr-HR" sz="1700" dirty="0"/>
              <a:t> </a:t>
            </a:r>
            <a:r>
              <a:rPr lang="hr-HR" sz="1700" dirty="0" smtClean="0"/>
              <a:t>infrastrukturu</a:t>
            </a:r>
            <a:endParaRPr lang="sr-Latn-RS" sz="1700" dirty="0"/>
          </a:p>
          <a:p>
            <a:pPr marL="172720" indent="-172720">
              <a:lnSpc>
                <a:spcPct val="110000"/>
              </a:lnSpc>
              <a:spcBef>
                <a:spcPts val="750"/>
              </a:spcBef>
            </a:pPr>
            <a:r>
              <a:rPr lang="en-GB" sz="1700" dirty="0" smtClean="0"/>
              <a:t>p</a:t>
            </a:r>
            <a:r>
              <a:rPr lang="hr-HR" sz="1700" dirty="0" err="1" smtClean="0"/>
              <a:t>rilikom</a:t>
            </a:r>
            <a:r>
              <a:rPr lang="hr-HR" sz="1700" dirty="0" smtClean="0"/>
              <a:t> </a:t>
            </a:r>
            <a:r>
              <a:rPr lang="hr-HR" sz="1700" dirty="0"/>
              <a:t>provjere davatelja </a:t>
            </a:r>
            <a:r>
              <a:rPr lang="hr-HR" sz="1700" dirty="0" smtClean="0"/>
              <a:t>usluga </a:t>
            </a:r>
            <a:r>
              <a:rPr lang="hr-HR" sz="1700" dirty="0"/>
              <a:t>u sustavu </a:t>
            </a:r>
            <a:r>
              <a:rPr lang="hr-HR" sz="1700" dirty="0" err="1"/>
              <a:t>AAI@EduHr</a:t>
            </a:r>
            <a:r>
              <a:rPr lang="hr-HR" sz="1700" dirty="0"/>
              <a:t> naglasak</a:t>
            </a:r>
            <a:r>
              <a:rPr lang="en-GB" sz="1700" dirty="0"/>
              <a:t> je</a:t>
            </a:r>
            <a:r>
              <a:rPr lang="hr-HR" sz="1700" dirty="0"/>
              <a:t> stavljen na poštivanje tehničkih normi </a:t>
            </a:r>
            <a:r>
              <a:rPr lang="hr-HR" sz="1700" dirty="0" err="1" smtClean="0"/>
              <a:t>AAI@EduHr</a:t>
            </a:r>
            <a:endParaRPr lang="en-GB" sz="1700" dirty="0" smtClean="0"/>
          </a:p>
          <a:p>
            <a:pPr marL="172720" indent="-172720">
              <a:lnSpc>
                <a:spcPct val="110000"/>
              </a:lnSpc>
              <a:spcBef>
                <a:spcPts val="750"/>
              </a:spcBef>
            </a:pPr>
            <a:r>
              <a:rPr lang="en-GB" sz="1700" dirty="0" err="1" smtClean="0"/>
              <a:t>obuhvaćene</a:t>
            </a:r>
            <a:r>
              <a:rPr lang="en-GB" sz="1700" dirty="0" smtClean="0"/>
              <a:t> </a:t>
            </a:r>
            <a:r>
              <a:rPr lang="en-GB" sz="1700" dirty="0" err="1" smtClean="0"/>
              <a:t>su</a:t>
            </a:r>
            <a:r>
              <a:rPr lang="en-GB" sz="1700" dirty="0" smtClean="0"/>
              <a:t> </a:t>
            </a:r>
            <a:r>
              <a:rPr lang="en-GB" sz="1700" dirty="0"/>
              <a:t>s</a:t>
            </a:r>
            <a:r>
              <a:rPr lang="hr-HR" sz="1700" dirty="0" err="1" smtClean="0"/>
              <a:t>ve</a:t>
            </a:r>
            <a:r>
              <a:rPr lang="hr-HR" sz="1700" dirty="0" smtClean="0"/>
              <a:t> </a:t>
            </a:r>
            <a:r>
              <a:rPr lang="hr-HR" sz="1700" dirty="0"/>
              <a:t>produkcijske </a:t>
            </a:r>
            <a:r>
              <a:rPr lang="hr-HR" sz="1700" dirty="0" smtClean="0"/>
              <a:t>usluge</a:t>
            </a:r>
            <a:endParaRPr lang="hr-HR" sz="1700" dirty="0"/>
          </a:p>
          <a:p>
            <a:pPr marL="172720" indent="-172720">
              <a:spcBef>
                <a:spcPts val="750"/>
              </a:spcBef>
            </a:pPr>
            <a:r>
              <a:rPr lang="en-GB" sz="1700" dirty="0" smtClean="0"/>
              <a:t>u</a:t>
            </a:r>
            <a:r>
              <a:rPr lang="hr-HR" sz="1700" dirty="0" smtClean="0"/>
              <a:t>koliko </a:t>
            </a:r>
            <a:r>
              <a:rPr lang="hr-HR" sz="1700" dirty="0"/>
              <a:t>usluga ima više </a:t>
            </a:r>
            <a:r>
              <a:rPr lang="hr-HR" sz="1700" dirty="0" err="1"/>
              <a:t>autentikacijskih</a:t>
            </a:r>
            <a:r>
              <a:rPr lang="hr-HR" sz="1700" dirty="0"/>
              <a:t> </a:t>
            </a:r>
            <a:r>
              <a:rPr lang="hr-HR" sz="1700" dirty="0" smtClean="0"/>
              <a:t>modula, </a:t>
            </a:r>
            <a:r>
              <a:rPr lang="hr-HR" sz="1700" dirty="0"/>
              <a:t>provjerava se svaki od </a:t>
            </a:r>
            <a:r>
              <a:rPr lang="hr-HR" sz="1700" dirty="0" smtClean="0"/>
              <a:t>njih</a:t>
            </a:r>
            <a:endParaRPr lang="en-GB" sz="1900" dirty="0" smtClean="0"/>
          </a:p>
          <a:p>
            <a:pPr marL="172720" indent="-172720">
              <a:spcBef>
                <a:spcPts val="750"/>
              </a:spcBef>
            </a:pPr>
            <a:r>
              <a:rPr lang="en-GB" sz="1700" dirty="0" err="1" smtClean="0"/>
              <a:t>neke</a:t>
            </a:r>
            <a:r>
              <a:rPr lang="en-GB" sz="1700" dirty="0" smtClean="0"/>
              <a:t> </a:t>
            </a:r>
            <a:r>
              <a:rPr lang="en-GB" sz="1700" dirty="0" err="1"/>
              <a:t>norme</a:t>
            </a:r>
            <a:r>
              <a:rPr lang="en-GB" sz="1700" dirty="0"/>
              <a:t> </a:t>
            </a:r>
            <a:r>
              <a:rPr lang="hr-HR" sz="1700" dirty="0" err="1"/>
              <a:t>ovis</a:t>
            </a:r>
            <a:r>
              <a:rPr lang="en-GB" sz="1700" dirty="0"/>
              <a:t>e</a:t>
            </a:r>
            <a:r>
              <a:rPr lang="hr-HR" sz="1700" dirty="0"/>
              <a:t> o tipu usluge odnosno o protokolu kojeg usluga koristi (SAML, OIDC ili RADIUS</a:t>
            </a:r>
            <a:r>
              <a:rPr lang="hr-HR" sz="1700" dirty="0" smtClean="0"/>
              <a:t>)</a:t>
            </a:r>
            <a:endParaRPr lang="hr-HR" sz="1700" dirty="0"/>
          </a:p>
          <a:p>
            <a:pPr marL="172720" indent="-172720">
              <a:lnSpc>
                <a:spcPct val="110000"/>
              </a:lnSpc>
              <a:spcBef>
                <a:spcPts val="750"/>
              </a:spcBef>
            </a:pPr>
            <a:r>
              <a:rPr lang="en-GB" sz="1700" dirty="0" err="1" smtClean="0"/>
              <a:t>redovno</a:t>
            </a:r>
            <a:r>
              <a:rPr lang="en-GB" sz="1700" dirty="0" smtClean="0"/>
              <a:t> </a:t>
            </a:r>
            <a:r>
              <a:rPr lang="en-GB" sz="1700" dirty="0" err="1"/>
              <a:t>certificiranje</a:t>
            </a:r>
            <a:r>
              <a:rPr lang="en-GB" sz="1700" dirty="0"/>
              <a:t> </a:t>
            </a:r>
            <a:r>
              <a:rPr lang="en-GB" sz="1700" dirty="0" err="1"/>
              <a:t>usluga</a:t>
            </a:r>
            <a:r>
              <a:rPr lang="en-GB" sz="1700" dirty="0"/>
              <a:t> u </a:t>
            </a:r>
            <a:r>
              <a:rPr lang="en-GB" sz="1700" dirty="0" err="1"/>
              <a:t>sustavu</a:t>
            </a:r>
            <a:r>
              <a:rPr lang="en-GB" sz="1700" dirty="0"/>
              <a:t> </a:t>
            </a:r>
            <a:r>
              <a:rPr lang="en-GB" sz="1700" dirty="0" err="1"/>
              <a:t>AAI@Eduhr</a:t>
            </a:r>
            <a:r>
              <a:rPr lang="en-GB" sz="1700" dirty="0"/>
              <a:t> </a:t>
            </a:r>
            <a:r>
              <a:rPr lang="en-GB" sz="1700" dirty="0" err="1"/>
              <a:t>započelo</a:t>
            </a:r>
            <a:r>
              <a:rPr lang="en-GB" sz="1700" dirty="0"/>
              <a:t> je 4. </a:t>
            </a:r>
            <a:r>
              <a:rPr lang="en-GB" sz="1700" dirty="0" err="1"/>
              <a:t>listopada</a:t>
            </a:r>
            <a:r>
              <a:rPr lang="en-GB" sz="1700" dirty="0"/>
              <a:t> </a:t>
            </a:r>
            <a:r>
              <a:rPr lang="en-GB" sz="1700" dirty="0" err="1"/>
              <a:t>i</a:t>
            </a:r>
            <a:r>
              <a:rPr lang="en-GB" sz="1700" dirty="0"/>
              <a:t> </a:t>
            </a:r>
            <a:r>
              <a:rPr lang="en-GB" sz="1700" dirty="0" err="1"/>
              <a:t>trajat</a:t>
            </a:r>
            <a:r>
              <a:rPr lang="en-GB" sz="1700" dirty="0"/>
              <a:t> </a:t>
            </a:r>
            <a:r>
              <a:rPr lang="en-GB" sz="1700" dirty="0" err="1"/>
              <a:t>će</a:t>
            </a:r>
            <a:r>
              <a:rPr lang="en-GB" sz="1700" dirty="0"/>
              <a:t> do 15. </a:t>
            </a:r>
            <a:r>
              <a:rPr lang="en-GB" sz="1700" dirty="0" err="1"/>
              <a:t>studenog</a:t>
            </a:r>
            <a:r>
              <a:rPr lang="en-GB" sz="1700" dirty="0"/>
              <a:t> </a:t>
            </a:r>
            <a:r>
              <a:rPr lang="en-GB" sz="1700" dirty="0" smtClean="0"/>
              <a:t>2021.</a:t>
            </a:r>
            <a:r>
              <a:rPr lang="hr-HR" sz="1700" dirty="0"/>
              <a:t> </a:t>
            </a:r>
            <a:endParaRPr lang="en-GB" sz="1700" dirty="0" smtClean="0"/>
          </a:p>
          <a:p>
            <a:pPr marL="172720" indent="-172720">
              <a:lnSpc>
                <a:spcPct val="110000"/>
              </a:lnSpc>
              <a:spcBef>
                <a:spcPts val="750"/>
              </a:spcBef>
            </a:pPr>
            <a:r>
              <a:rPr lang="en-GB" sz="1700" dirty="0" err="1" smtClean="0">
                <a:solidFill>
                  <a:srgbClr val="000000"/>
                </a:solidFill>
              </a:rPr>
              <a:t>certificiranje</a:t>
            </a:r>
            <a:r>
              <a:rPr lang="en-GB" sz="1700" dirty="0" smtClean="0">
                <a:solidFill>
                  <a:srgbClr val="000000"/>
                </a:solidFill>
              </a:rPr>
              <a:t> se </a:t>
            </a:r>
            <a:r>
              <a:rPr lang="en-GB" sz="1700" dirty="0" err="1" smtClean="0">
                <a:solidFill>
                  <a:srgbClr val="000000"/>
                </a:solidFill>
              </a:rPr>
              <a:t>provodi</a:t>
            </a:r>
            <a:r>
              <a:rPr lang="en-GB" sz="1700" dirty="0" smtClean="0">
                <a:solidFill>
                  <a:srgbClr val="000000"/>
                </a:solidFill>
              </a:rPr>
              <a:t> </a:t>
            </a:r>
            <a:r>
              <a:rPr lang="en-GB" sz="1700" dirty="0" err="1" smtClean="0">
                <a:solidFill>
                  <a:srgbClr val="000000"/>
                </a:solidFill>
              </a:rPr>
              <a:t>prema</a:t>
            </a:r>
            <a:r>
              <a:rPr lang="hr-HR" sz="1700" dirty="0" smtClean="0">
                <a:solidFill>
                  <a:srgbClr val="000000"/>
                </a:solidFill>
              </a:rPr>
              <a:t> </a:t>
            </a:r>
            <a:r>
              <a:rPr lang="hr-HR" sz="1700" dirty="0">
                <a:solidFill>
                  <a:srgbClr val="000000"/>
                </a:solidFill>
              </a:rPr>
              <a:t>pravilima u dokumentu </a:t>
            </a:r>
            <a:r>
              <a:rPr lang="hr-HR" sz="1700" dirty="0"/>
              <a:t>Provjera usklađenosti (certificiranje) usluga s normama </a:t>
            </a:r>
            <a:r>
              <a:rPr lang="hr-HR" sz="1700" dirty="0" err="1"/>
              <a:t>AAI@EduHr</a:t>
            </a:r>
            <a:r>
              <a:rPr lang="hr-HR" sz="1700" dirty="0"/>
              <a:t> za </a:t>
            </a:r>
            <a:r>
              <a:rPr lang="hr-HR" sz="1700" dirty="0" smtClean="0"/>
              <a:t>2021</a:t>
            </a:r>
            <a:r>
              <a:rPr lang="en-GB" sz="1700" dirty="0" smtClean="0"/>
              <a:t>, </a:t>
            </a:r>
            <a:r>
              <a:rPr lang="en-GB" sz="1700" dirty="0" err="1" smtClean="0"/>
              <a:t>dostupnom</a:t>
            </a:r>
            <a:r>
              <a:rPr lang="en-GB" sz="1700" dirty="0" smtClean="0"/>
              <a:t> </a:t>
            </a:r>
            <a:r>
              <a:rPr lang="en-GB" sz="1700" dirty="0" err="1" smtClean="0"/>
              <a:t>na</a:t>
            </a:r>
            <a:r>
              <a:rPr lang="en-GB" sz="1700" dirty="0"/>
              <a:t> </a:t>
            </a:r>
            <a:r>
              <a:rPr lang="en-GB" sz="1700" u="sng" dirty="0">
                <a:solidFill>
                  <a:srgbClr val="C00000"/>
                </a:solidFill>
              </a:rPr>
              <a:t>https://www.aaiedu.hr/sites/default/files/content_files/docs/certificiranje2021_aaieduhr_sp.pdf</a:t>
            </a:r>
          </a:p>
          <a:p>
            <a:pPr marL="172720" indent="-172720">
              <a:spcBef>
                <a:spcPts val="750"/>
              </a:spcBef>
            </a:pPr>
            <a:r>
              <a:rPr lang="en-GB" sz="1700" dirty="0" err="1" smtClean="0"/>
              <a:t>rezultati</a:t>
            </a:r>
            <a:r>
              <a:rPr lang="en-GB" sz="1700" dirty="0" smtClean="0"/>
              <a:t> </a:t>
            </a:r>
            <a:r>
              <a:rPr lang="en-GB" sz="1700" dirty="0" err="1" smtClean="0"/>
              <a:t>će</a:t>
            </a:r>
            <a:r>
              <a:rPr lang="en-GB" sz="1700" dirty="0" smtClean="0"/>
              <a:t> </a:t>
            </a:r>
            <a:r>
              <a:rPr lang="en-GB" sz="1700" dirty="0" err="1" smtClean="0"/>
              <a:t>biti</a:t>
            </a:r>
            <a:r>
              <a:rPr lang="en-GB" sz="1700" dirty="0" smtClean="0"/>
              <a:t> </a:t>
            </a:r>
            <a:r>
              <a:rPr lang="en-GB" sz="1700" dirty="0" err="1" smtClean="0"/>
              <a:t>vidljivi</a:t>
            </a:r>
            <a:r>
              <a:rPr lang="en-GB" sz="1700" dirty="0" smtClean="0"/>
              <a:t> </a:t>
            </a:r>
            <a:r>
              <a:rPr lang="en-GB" sz="1700" dirty="0" err="1" smtClean="0"/>
              <a:t>na</a:t>
            </a:r>
            <a:r>
              <a:rPr lang="en-GB" sz="1700" dirty="0" smtClean="0"/>
              <a:t> </a:t>
            </a:r>
            <a:r>
              <a:rPr lang="en-GB" sz="1700" dirty="0">
                <a:solidFill>
                  <a:srgbClr val="C00000"/>
                </a:solidFill>
                <a:hlinkClick r:id="rId2"/>
              </a:rPr>
              <a:t>https://www.aaiedu.hr/statistika-i-stanje-sustava/certificiranje-usluga/certificiranje/2021</a:t>
            </a:r>
            <a:r>
              <a:rPr lang="en-GB" sz="1700" dirty="0">
                <a:hlinkClick r:id="rId2"/>
              </a:rPr>
              <a:t>/</a:t>
            </a:r>
            <a:r>
              <a:rPr lang="en-GB" sz="1700" dirty="0"/>
              <a:t> </a:t>
            </a:r>
          </a:p>
          <a:p>
            <a:pPr marL="172720" indent="-172720">
              <a:lnSpc>
                <a:spcPct val="120000"/>
              </a:lnSpc>
              <a:spcBef>
                <a:spcPts val="750"/>
              </a:spcBef>
            </a:pPr>
            <a:r>
              <a:rPr lang="en-GB" sz="1700" dirty="0" smtClean="0"/>
              <a:t>u</a:t>
            </a:r>
            <a:r>
              <a:rPr lang="hr-HR" sz="1700" dirty="0" smtClean="0"/>
              <a:t>z </a:t>
            </a:r>
            <a:r>
              <a:rPr lang="hr-HR" sz="1700" dirty="0"/>
              <a:t>prethodnu </a:t>
            </a:r>
            <a:r>
              <a:rPr lang="hr-HR" sz="1700" dirty="0" err="1"/>
              <a:t>autentikaciju</a:t>
            </a:r>
            <a:r>
              <a:rPr lang="hr-HR" sz="1700" dirty="0"/>
              <a:t>, </a:t>
            </a:r>
            <a:r>
              <a:rPr lang="en-GB" sz="1700" dirty="0"/>
              <a:t>administrator </a:t>
            </a:r>
            <a:r>
              <a:rPr lang="en-GB" sz="1700" dirty="0" err="1" smtClean="0"/>
              <a:t>usluge</a:t>
            </a:r>
            <a:r>
              <a:rPr lang="en-GB" sz="1700" dirty="0" smtClean="0"/>
              <a:t> </a:t>
            </a:r>
            <a:r>
              <a:rPr lang="en-GB" sz="1700" dirty="0" err="1" smtClean="0"/>
              <a:t>klikom</a:t>
            </a:r>
            <a:r>
              <a:rPr lang="en-GB" sz="1700" dirty="0" smtClean="0"/>
              <a:t> </a:t>
            </a:r>
            <a:r>
              <a:rPr lang="en-GB" sz="1700" dirty="0" err="1" smtClean="0"/>
              <a:t>na</a:t>
            </a:r>
            <a:r>
              <a:rPr lang="en-GB" sz="1700" dirty="0" smtClean="0"/>
              <a:t> </a:t>
            </a:r>
            <a:r>
              <a:rPr lang="en-GB" sz="1700" dirty="0" err="1" smtClean="0"/>
              <a:t>naziv</a:t>
            </a:r>
            <a:r>
              <a:rPr lang="en-GB" sz="1700" dirty="0" smtClean="0"/>
              <a:t> </a:t>
            </a:r>
            <a:r>
              <a:rPr lang="en-GB" sz="1700" dirty="0" err="1" smtClean="0"/>
              <a:t>usluge</a:t>
            </a:r>
            <a:r>
              <a:rPr lang="en-GB" sz="1700" dirty="0" smtClean="0"/>
              <a:t> </a:t>
            </a:r>
            <a:r>
              <a:rPr lang="hr-HR" sz="1700" dirty="0"/>
              <a:t>ima na raspolaganju </a:t>
            </a:r>
            <a:r>
              <a:rPr lang="hr-HR" sz="1700" dirty="0" smtClean="0"/>
              <a:t>izvješće </a:t>
            </a:r>
            <a:r>
              <a:rPr lang="hr-HR" sz="1700" dirty="0"/>
              <a:t>o stanju </a:t>
            </a:r>
            <a:r>
              <a:rPr lang="hr-HR" sz="1700" dirty="0" smtClean="0"/>
              <a:t>provjere</a:t>
            </a:r>
            <a:endParaRPr lang="en-GB" sz="1700" dirty="0"/>
          </a:p>
          <a:p>
            <a:pPr marL="172720" indent="-172720">
              <a:spcBef>
                <a:spcPts val="750"/>
              </a:spcBef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7701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err="1">
                <a:latin typeface="Arial"/>
                <a:cs typeface="Arial"/>
              </a:rPr>
              <a:t>Certificiranje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usluga</a:t>
            </a:r>
            <a:r>
              <a:rPr lang="en-GB" sz="2400" dirty="0">
                <a:latin typeface="Arial"/>
                <a:cs typeface="Arial"/>
              </a:rPr>
              <a:t> u </a:t>
            </a:r>
            <a:r>
              <a:rPr lang="en-GB" sz="2400" dirty="0" err="1">
                <a:latin typeface="Arial"/>
                <a:cs typeface="Arial"/>
              </a:rPr>
              <a:t>sustavu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AAI@EduHr</a:t>
            </a:r>
            <a:r>
              <a:rPr lang="en-GB" sz="2400" dirty="0">
                <a:latin typeface="Arial"/>
                <a:cs typeface="Arial"/>
              </a:rPr>
              <a:t> (2)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270" indent="-128270"/>
            <a:r>
              <a:rPr lang="en-GB" dirty="0"/>
              <a:t>P</a:t>
            </a:r>
            <a:r>
              <a:rPr lang="hr-HR" dirty="0" err="1"/>
              <a:t>rovodi</a:t>
            </a:r>
            <a:r>
              <a:rPr lang="hr-HR" dirty="0"/>
              <a:t> se:</a:t>
            </a:r>
            <a:endParaRPr lang="sr-Latn-RS" dirty="0"/>
          </a:p>
          <a:p>
            <a:pPr marL="385445" lvl="1" indent="-128270">
              <a:buFont typeface="Arial"/>
              <a:buChar char="•"/>
            </a:pPr>
            <a:r>
              <a:rPr lang="hr-HR" sz="1350" dirty="0">
                <a:latin typeface="Arial"/>
                <a:cs typeface="Arial"/>
              </a:rPr>
              <a:t>automatizirano, uporabom odgovarajuće opreme i programskih </a:t>
            </a:r>
            <a:r>
              <a:rPr lang="hr-HR" sz="1350" dirty="0" smtClean="0">
                <a:latin typeface="Arial"/>
                <a:cs typeface="Arial"/>
              </a:rPr>
              <a:t>alata</a:t>
            </a:r>
            <a:endParaRPr lang="hr-HR" sz="1350" dirty="0">
              <a:latin typeface="Arial"/>
              <a:cs typeface="Arial"/>
            </a:endParaRPr>
          </a:p>
          <a:p>
            <a:pPr marL="385445" lvl="1" indent="-128270">
              <a:buFont typeface="Arial"/>
              <a:buChar char="•"/>
            </a:pPr>
            <a:r>
              <a:rPr lang="hr-HR" sz="1350" dirty="0">
                <a:latin typeface="Arial"/>
                <a:cs typeface="Arial"/>
              </a:rPr>
              <a:t>pojedinačnim, neposrednim uvidom u način rada </a:t>
            </a:r>
            <a:r>
              <a:rPr lang="hr-HR" sz="1350" dirty="0" smtClean="0">
                <a:latin typeface="Arial"/>
                <a:cs typeface="Arial"/>
              </a:rPr>
              <a:t>usluge</a:t>
            </a:r>
            <a:endParaRPr lang="hr-HR" sz="1350" dirty="0">
              <a:latin typeface="Arial"/>
              <a:cs typeface="Arial"/>
            </a:endParaRPr>
          </a:p>
          <a:p>
            <a:pPr marL="385445" lvl="1" indent="-128270">
              <a:buFont typeface="Arial"/>
              <a:buChar char="•"/>
            </a:pPr>
            <a:r>
              <a:rPr lang="hr-HR" sz="1350" dirty="0">
                <a:latin typeface="Arial"/>
                <a:cs typeface="Arial"/>
              </a:rPr>
              <a:t>uvidom  u  službenu  dokumentaciju  sustava  </a:t>
            </a:r>
            <a:r>
              <a:rPr lang="hr-HR" sz="1350" dirty="0" err="1">
                <a:latin typeface="Arial"/>
                <a:cs typeface="Arial"/>
              </a:rPr>
              <a:t>AAI@EduHr</a:t>
            </a:r>
            <a:r>
              <a:rPr lang="hr-HR" sz="1350" dirty="0">
                <a:latin typeface="Arial"/>
                <a:cs typeface="Arial"/>
              </a:rPr>
              <a:t>  i  sadržaj  Registra  resursa</a:t>
            </a:r>
            <a:r>
              <a:rPr lang="en-GB" sz="1350" dirty="0">
                <a:latin typeface="Arial"/>
                <a:cs typeface="Arial"/>
              </a:rPr>
              <a:t> (</a:t>
            </a:r>
            <a:r>
              <a:rPr lang="en-GB" sz="1350" dirty="0">
                <a:latin typeface="Arial"/>
                <a:cs typeface="Arial"/>
                <a:hlinkClick r:id="rId2"/>
              </a:rPr>
              <a:t>https://registar.aaiedu.hr</a:t>
            </a:r>
            <a:r>
              <a:rPr lang="en-GB" sz="1350" dirty="0" smtClean="0">
                <a:latin typeface="Arial"/>
                <a:cs typeface="Arial"/>
              </a:rPr>
              <a:t>)</a:t>
            </a:r>
            <a:endParaRPr lang="en-GB" sz="1350" dirty="0">
              <a:latin typeface="Arial"/>
              <a:cs typeface="Arial"/>
            </a:endParaRPr>
          </a:p>
          <a:p>
            <a:pPr marL="128270" indent="-128270">
              <a:buFont typeface="Arial"/>
              <a:buChar char="•"/>
            </a:pPr>
            <a:r>
              <a:rPr lang="en-GB" dirty="0" err="1" smtClean="0">
                <a:latin typeface="Arial"/>
                <a:cs typeface="Arial"/>
              </a:rPr>
              <a:t>obuhvaćene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su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sve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produkcijske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usluge</a:t>
            </a:r>
            <a:r>
              <a:rPr lang="en-GB" dirty="0">
                <a:latin typeface="Arial"/>
                <a:cs typeface="Arial"/>
              </a:rPr>
              <a:t>: </a:t>
            </a:r>
          </a:p>
          <a:p>
            <a:pPr marL="385438" lvl="1" indent="-128270">
              <a:buFont typeface="Arial"/>
              <a:buChar char="•"/>
            </a:pPr>
            <a:r>
              <a:rPr lang="en-GB" sz="1350" dirty="0">
                <a:latin typeface="Arial"/>
                <a:cs typeface="Arial"/>
                <a:hlinkClick r:id="rId3"/>
              </a:rPr>
              <a:t>https://www.aaiedu.hr/statistika-i-stanje-sustava/web-aplikacije</a:t>
            </a:r>
            <a:endParaRPr lang="en-GB" sz="1350" dirty="0">
              <a:latin typeface="Arial"/>
              <a:cs typeface="Arial"/>
            </a:endParaRPr>
          </a:p>
          <a:p>
            <a:pPr marL="385438" lvl="1" indent="-128270">
              <a:buFont typeface="Arial"/>
              <a:buChar char="•"/>
            </a:pPr>
            <a:r>
              <a:rPr lang="en-GB" sz="1350" dirty="0">
                <a:latin typeface="Arial"/>
                <a:cs typeface="Arial"/>
                <a:hlinkClick r:id="rId4"/>
              </a:rPr>
              <a:t>https://www.aaiedu.hr/statistika-i-stanje-sustava/usluge-pristupa-mrezi</a:t>
            </a:r>
            <a:r>
              <a:rPr lang="en-GB" sz="1350" dirty="0">
                <a:latin typeface="Arial"/>
                <a:cs typeface="Arial"/>
              </a:rPr>
              <a:t> </a:t>
            </a:r>
          </a:p>
          <a:p>
            <a:pPr marL="128270" indent="-128270">
              <a:buFont typeface="Arial"/>
              <a:buChar char="•"/>
            </a:pPr>
            <a:r>
              <a:rPr lang="en-GB" dirty="0" smtClean="0">
                <a:ea typeface="Calibri" panose="020F0502020204030204" pitchFamily="34" charset="0"/>
              </a:rPr>
              <a:t>d</a:t>
            </a:r>
            <a:r>
              <a:rPr lang="hr-HR" dirty="0" smtClean="0">
                <a:ea typeface="Calibri" panose="020F0502020204030204" pitchFamily="34" charset="0"/>
              </a:rPr>
              <a:t>o </a:t>
            </a:r>
            <a:r>
              <a:rPr lang="en-GB" dirty="0" smtClean="0">
                <a:ea typeface="Calibri" panose="020F0502020204030204" pitchFamily="34" charset="0"/>
              </a:rPr>
              <a:t>25</a:t>
            </a:r>
            <a:r>
              <a:rPr lang="hr-HR" dirty="0" smtClean="0">
                <a:ea typeface="Calibri" panose="020F0502020204030204" pitchFamily="34" charset="0"/>
              </a:rPr>
              <a:t>. </a:t>
            </a:r>
            <a:r>
              <a:rPr lang="hr-HR" dirty="0">
                <a:ea typeface="Calibri" panose="020F0502020204030204" pitchFamily="34" charset="0"/>
              </a:rPr>
              <a:t>listopada 2021. </a:t>
            </a:r>
            <a:r>
              <a:rPr lang="hr-HR" dirty="0" smtClean="0">
                <a:ea typeface="Calibri" panose="020F0502020204030204" pitchFamily="34" charset="0"/>
              </a:rPr>
              <a:t>provod</a:t>
            </a:r>
            <a:r>
              <a:rPr lang="en-GB" dirty="0" smtClean="0">
                <a:ea typeface="Calibri" panose="020F0502020204030204" pitchFamily="34" charset="0"/>
              </a:rPr>
              <a:t>it </a:t>
            </a:r>
            <a:r>
              <a:rPr lang="en-GB" dirty="0" err="1" smtClean="0">
                <a:ea typeface="Calibri" panose="020F0502020204030204" pitchFamily="34" charset="0"/>
              </a:rPr>
              <a:t>će</a:t>
            </a:r>
            <a:r>
              <a:rPr lang="en-GB" dirty="0" smtClean="0">
                <a:ea typeface="Calibri" panose="020F0502020204030204" pitchFamily="34" charset="0"/>
              </a:rPr>
              <a:t> </a:t>
            </a:r>
            <a:r>
              <a:rPr lang="hr-HR" dirty="0" smtClean="0">
                <a:ea typeface="Calibri" panose="020F0502020204030204" pitchFamily="34" charset="0"/>
              </a:rPr>
              <a:t>se </a:t>
            </a:r>
            <a:r>
              <a:rPr lang="hr-HR" dirty="0">
                <a:ea typeface="Calibri" panose="020F0502020204030204" pitchFamily="34" charset="0"/>
              </a:rPr>
              <a:t>početna provjera usklađenosti usluga sa normama </a:t>
            </a:r>
            <a:r>
              <a:rPr lang="hr-HR" dirty="0" err="1">
                <a:ea typeface="Calibri" panose="020F0502020204030204" pitchFamily="34" charset="0"/>
              </a:rPr>
              <a:t>AAI@EduHr</a:t>
            </a:r>
            <a:r>
              <a:rPr lang="hr-HR" dirty="0">
                <a:ea typeface="Calibri" panose="020F0502020204030204" pitchFamily="34" charset="0"/>
              </a:rPr>
              <a:t>, </a:t>
            </a:r>
            <a:r>
              <a:rPr lang="en-GB" dirty="0" smtClean="0">
                <a:ea typeface="Calibri" panose="020F0502020204030204" pitchFamily="34" charset="0"/>
              </a:rPr>
              <a:t>a </a:t>
            </a:r>
            <a:r>
              <a:rPr lang="hr-HR" dirty="0" smtClean="0">
                <a:ea typeface="Calibri" panose="020F0502020204030204" pitchFamily="34" charset="0"/>
              </a:rPr>
              <a:t>o </a:t>
            </a:r>
            <a:r>
              <a:rPr lang="hr-HR" dirty="0">
                <a:ea typeface="Calibri" panose="020F0502020204030204" pitchFamily="34" charset="0"/>
              </a:rPr>
              <a:t>uočenim</a:t>
            </a:r>
            <a:r>
              <a:rPr lang="en-GB" dirty="0">
                <a:ea typeface="Calibri" panose="020F0502020204030204" pitchFamily="34" charset="0"/>
              </a:rPr>
              <a:t> </a:t>
            </a:r>
            <a:r>
              <a:rPr lang="hr-HR" dirty="0">
                <a:ea typeface="Calibri" panose="020F0502020204030204" pitchFamily="34" charset="0"/>
              </a:rPr>
              <a:t>nedostatcima vlasnici usluga koje ne udovoljavaju obveznim normama bit će </a:t>
            </a:r>
            <a:r>
              <a:rPr lang="hr-HR" dirty="0" smtClean="0">
                <a:ea typeface="Calibri" panose="020F0502020204030204" pitchFamily="34" charset="0"/>
              </a:rPr>
              <a:t>obaviješteni</a:t>
            </a:r>
            <a:endParaRPr lang="en-GB" dirty="0" smtClean="0">
              <a:ea typeface="Calibri" panose="020F0502020204030204" pitchFamily="34" charset="0"/>
            </a:endParaRPr>
          </a:p>
          <a:p>
            <a:pPr marL="128270" indent="-128270">
              <a:buFont typeface="Arial"/>
              <a:buChar char="•"/>
            </a:pPr>
            <a:r>
              <a:rPr lang="en-US" sz="1400" dirty="0" err="1" smtClean="0">
                <a:latin typeface="Arial"/>
                <a:cs typeface="Arial"/>
              </a:rPr>
              <a:t>više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>
                <a:latin typeface="Arial"/>
                <a:cs typeface="Arial"/>
              </a:rPr>
              <a:t>o </a:t>
            </a:r>
            <a:r>
              <a:rPr lang="en-US" sz="1400" dirty="0" err="1">
                <a:latin typeface="Arial"/>
                <a:cs typeface="Arial"/>
              </a:rPr>
              <a:t>certificiranju</a:t>
            </a:r>
            <a:r>
              <a:rPr lang="en-US" sz="1400" dirty="0">
                <a:latin typeface="Arial"/>
                <a:cs typeface="Arial"/>
              </a:rPr>
              <a:t> </a:t>
            </a:r>
            <a:r>
              <a:rPr lang="en-US" sz="1400" dirty="0" err="1">
                <a:latin typeface="Arial"/>
                <a:cs typeface="Arial"/>
              </a:rPr>
              <a:t>na</a:t>
            </a:r>
            <a:r>
              <a:rPr lang="en-US" sz="1400" dirty="0">
                <a:latin typeface="Arial"/>
                <a:cs typeface="Arial"/>
              </a:rPr>
              <a:t> web-</a:t>
            </a:r>
            <a:r>
              <a:rPr lang="en-US" sz="1400" dirty="0" err="1">
                <a:latin typeface="Arial"/>
                <a:cs typeface="Arial"/>
              </a:rPr>
              <a:t>stranici</a:t>
            </a:r>
            <a:r>
              <a:rPr lang="en-US" sz="1400" dirty="0"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rgbClr val="D2072A"/>
                </a:solidFill>
                <a:latin typeface="Arial"/>
                <a:cs typeface="Arial"/>
              </a:rPr>
              <a:t>https://www.aaiedu.hr/za-davatelje-usluga/certificiranje-usluga-u-sustavu-aaieduhr</a:t>
            </a:r>
          </a:p>
          <a:p>
            <a:pPr marL="128270" indent="-128270">
              <a:buFont typeface="Arial"/>
              <a:buChar char="•"/>
            </a:pPr>
            <a:endParaRPr lang="en-GB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133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err="1">
                <a:latin typeface="Arial"/>
                <a:cs typeface="Arial"/>
              </a:rPr>
              <a:t>Razine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usklađenosti</a:t>
            </a:r>
            <a:r>
              <a:rPr lang="en-GB" sz="2400" dirty="0">
                <a:latin typeface="Arial"/>
                <a:cs typeface="Arial"/>
              </a:rPr>
              <a:t> s </a:t>
            </a:r>
            <a:r>
              <a:rPr lang="en-GB" sz="2400" dirty="0" err="1">
                <a:latin typeface="Arial"/>
                <a:cs typeface="Arial"/>
              </a:rPr>
              <a:t>normama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AAI@EduHr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Certificiranjem usluga </a:t>
            </a:r>
            <a:r>
              <a:rPr lang="en-GB" dirty="0" err="1"/>
              <a:t>postižu</a:t>
            </a:r>
            <a:r>
              <a:rPr lang="en-GB" dirty="0"/>
              <a:t> se </a:t>
            </a:r>
            <a:r>
              <a:rPr lang="hr-HR" dirty="0"/>
              <a:t>tri razine usklađenosti s normama </a:t>
            </a:r>
            <a:r>
              <a:rPr lang="hr-HR" dirty="0" err="1"/>
              <a:t>AAI@EduHr</a:t>
            </a:r>
            <a:r>
              <a:rPr lang="hr-HR" dirty="0"/>
              <a:t>:</a:t>
            </a:r>
          </a:p>
          <a:p>
            <a:pPr lvl="1"/>
            <a:r>
              <a:rPr lang="hr-HR" sz="1400" dirty="0" smtClean="0"/>
              <a:t>dovoljna usklađenost</a:t>
            </a:r>
            <a:endParaRPr lang="hr-HR" sz="1400" dirty="0"/>
          </a:p>
          <a:p>
            <a:pPr lvl="1"/>
            <a:r>
              <a:rPr lang="hr-HR" sz="1400" dirty="0" smtClean="0"/>
              <a:t>dobra usklađenost</a:t>
            </a:r>
            <a:endParaRPr lang="hr-HR" sz="1400" dirty="0"/>
          </a:p>
          <a:p>
            <a:pPr lvl="1"/>
            <a:r>
              <a:rPr lang="hr-HR" sz="1400" dirty="0" smtClean="0"/>
              <a:t>izvrsna usklađenost</a:t>
            </a:r>
            <a:endParaRPr lang="hr-HR" sz="1400" dirty="0"/>
          </a:p>
          <a:p>
            <a:r>
              <a:rPr lang="en-GB" dirty="0" smtClean="0"/>
              <a:t>d</a:t>
            </a:r>
            <a:r>
              <a:rPr lang="hr-HR" dirty="0" err="1" smtClean="0"/>
              <a:t>ovoljnu</a:t>
            </a:r>
            <a:r>
              <a:rPr lang="hr-HR" dirty="0" smtClean="0"/>
              <a:t> </a:t>
            </a:r>
            <a:r>
              <a:rPr lang="hr-HR" dirty="0"/>
              <a:t>razinu usklađenosti imaju one usluge koje ispune sve obavezne </a:t>
            </a:r>
            <a:r>
              <a:rPr lang="hr-HR" dirty="0" smtClean="0"/>
              <a:t>norme</a:t>
            </a:r>
            <a:endParaRPr lang="en-GB" dirty="0"/>
          </a:p>
          <a:p>
            <a:r>
              <a:rPr lang="en-GB" dirty="0" smtClean="0"/>
              <a:t>u</a:t>
            </a:r>
            <a:r>
              <a:rPr lang="hr-HR" dirty="0" smtClean="0"/>
              <a:t>sluga </a:t>
            </a:r>
            <a:r>
              <a:rPr lang="hr-HR" dirty="0"/>
              <a:t>ima dobru razinu usklađenosti  ukoliko su ispunjene sve obavezne i barem 50% preporučenih </a:t>
            </a:r>
            <a:r>
              <a:rPr lang="hr-HR" dirty="0" smtClean="0"/>
              <a:t>normi </a:t>
            </a:r>
            <a:endParaRPr lang="en-GB" dirty="0"/>
          </a:p>
          <a:p>
            <a:r>
              <a:rPr lang="en-GB" dirty="0" smtClean="0"/>
              <a:t>u</a:t>
            </a:r>
            <a:r>
              <a:rPr lang="hr-HR" dirty="0" smtClean="0"/>
              <a:t>sluga </a:t>
            </a:r>
            <a:r>
              <a:rPr lang="hr-HR" dirty="0"/>
              <a:t>ima izvrsnu razinu usklađenosti ukoliko su ispunjene sve obavezne i preporučene </a:t>
            </a:r>
            <a:r>
              <a:rPr lang="hr-HR" dirty="0" smtClean="0"/>
              <a:t>norme</a:t>
            </a:r>
            <a:endParaRPr lang="en-GB" dirty="0" smtClean="0"/>
          </a:p>
          <a:p>
            <a:r>
              <a:rPr lang="en-GB" dirty="0" err="1" smtClean="0"/>
              <a:t>dopunski</a:t>
            </a:r>
            <a:r>
              <a:rPr lang="en-GB" dirty="0" smtClean="0"/>
              <a:t> </a:t>
            </a:r>
            <a:r>
              <a:rPr lang="en-GB" dirty="0" err="1" smtClean="0"/>
              <a:t>rok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usluge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u </a:t>
            </a:r>
            <a:r>
              <a:rPr lang="en-GB" dirty="0" err="1" smtClean="0"/>
              <a:t>redovnom</a:t>
            </a:r>
            <a:r>
              <a:rPr lang="en-GB" dirty="0" smtClean="0"/>
              <a:t> </a:t>
            </a:r>
            <a:r>
              <a:rPr lang="en-GB" dirty="0" err="1" smtClean="0"/>
              <a:t>roku</a:t>
            </a:r>
            <a:r>
              <a:rPr lang="en-GB" dirty="0"/>
              <a:t> </a:t>
            </a:r>
            <a:r>
              <a:rPr lang="en-GB" dirty="0" smtClean="0"/>
              <a:t>ne </a:t>
            </a:r>
            <a:r>
              <a:rPr lang="en-GB" dirty="0" err="1" smtClean="0"/>
              <a:t>ispune</a:t>
            </a:r>
            <a:r>
              <a:rPr lang="en-GB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obavezne</a:t>
            </a:r>
            <a:r>
              <a:rPr lang="en-GB" dirty="0" smtClean="0"/>
              <a:t> </a:t>
            </a:r>
            <a:r>
              <a:rPr lang="en-GB" dirty="0" err="1" smtClean="0"/>
              <a:t>norme</a:t>
            </a:r>
            <a:endParaRPr lang="en-GB" dirty="0" smtClean="0"/>
          </a:p>
          <a:p>
            <a:r>
              <a:rPr lang="en-GB" dirty="0" smtClean="0"/>
              <a:t>u </a:t>
            </a:r>
            <a:r>
              <a:rPr lang="en-GB" dirty="0" err="1" smtClean="0"/>
              <a:t>slučaju</a:t>
            </a:r>
            <a:r>
              <a:rPr lang="en-GB" dirty="0" smtClean="0"/>
              <a:t> ne </a:t>
            </a:r>
            <a:r>
              <a:rPr lang="en-GB" dirty="0" err="1" smtClean="0"/>
              <a:t>ispunjavanja</a:t>
            </a:r>
            <a:r>
              <a:rPr lang="en-GB" dirty="0" smtClean="0"/>
              <a:t> </a:t>
            </a:r>
            <a:r>
              <a:rPr lang="en-GB" dirty="0" err="1" smtClean="0"/>
              <a:t>obaveznih</a:t>
            </a:r>
            <a:r>
              <a:rPr lang="en-GB" dirty="0" smtClean="0"/>
              <a:t> </a:t>
            </a:r>
            <a:r>
              <a:rPr lang="en-GB" dirty="0" err="1" smtClean="0"/>
              <a:t>normi</a:t>
            </a:r>
            <a:r>
              <a:rPr lang="en-GB" dirty="0" smtClean="0"/>
              <a:t> u </a:t>
            </a:r>
            <a:r>
              <a:rPr lang="en-GB" dirty="0" err="1" smtClean="0"/>
              <a:t>dopunskom</a:t>
            </a:r>
            <a:r>
              <a:rPr lang="en-GB" dirty="0" smtClean="0"/>
              <a:t> </a:t>
            </a:r>
            <a:r>
              <a:rPr lang="en-GB" dirty="0" err="1" smtClean="0"/>
              <a:t>roku</a:t>
            </a:r>
            <a:r>
              <a:rPr lang="en-GB" dirty="0" smtClean="0"/>
              <a:t> </a:t>
            </a:r>
            <a:r>
              <a:rPr lang="en-GB" dirty="0" err="1" smtClean="0"/>
              <a:t>usluga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preseljena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produkcijskog</a:t>
            </a:r>
            <a:r>
              <a:rPr lang="en-GB" dirty="0" smtClean="0"/>
              <a:t> u </a:t>
            </a:r>
            <a:r>
              <a:rPr lang="en-GB" dirty="0" err="1" smtClean="0"/>
              <a:t>testno</a:t>
            </a:r>
            <a:r>
              <a:rPr lang="en-GB" dirty="0" smtClean="0"/>
              <a:t> </a:t>
            </a:r>
            <a:r>
              <a:rPr lang="en-GB" dirty="0" err="1" smtClean="0"/>
              <a:t>okruženje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671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>
                <a:latin typeface="Arial"/>
                <a:cs typeface="Arial"/>
              </a:rPr>
              <a:t>Preporuke za administratore usluga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270" indent="-128270"/>
            <a:r>
              <a:rPr lang="en-GB" dirty="0" err="1">
                <a:latin typeface="Arial"/>
                <a:cs typeface="Arial"/>
              </a:rPr>
              <a:t>Administratori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hr-HR" dirty="0">
                <a:latin typeface="Arial"/>
                <a:cs typeface="Arial"/>
              </a:rPr>
              <a:t>usluga </a:t>
            </a:r>
            <a:r>
              <a:rPr lang="en-GB" dirty="0" err="1">
                <a:latin typeface="Arial"/>
                <a:cs typeface="Arial"/>
              </a:rPr>
              <a:t>kroz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hr-HR" dirty="0">
                <a:latin typeface="Arial"/>
                <a:cs typeface="Arial"/>
              </a:rPr>
              <a:t>Registar resursa </a:t>
            </a:r>
            <a:r>
              <a:rPr lang="en-GB" dirty="0" err="1">
                <a:latin typeface="Arial"/>
                <a:cs typeface="Arial"/>
              </a:rPr>
              <a:t>mogu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provjeriti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i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uskladiti</a:t>
            </a:r>
            <a:r>
              <a:rPr lang="hr-HR" dirty="0">
                <a:latin typeface="Arial"/>
                <a:cs typeface="Arial"/>
              </a:rPr>
              <a:t> podatak</a:t>
            </a:r>
            <a:r>
              <a:rPr lang="en-GB" dirty="0">
                <a:latin typeface="Arial"/>
                <a:cs typeface="Arial"/>
              </a:rPr>
              <a:t>e</a:t>
            </a:r>
            <a:r>
              <a:rPr lang="hr-HR" dirty="0">
                <a:latin typeface="Arial"/>
                <a:cs typeface="Arial"/>
              </a:rPr>
              <a:t> o usluzi (naziv, opis, URL adresa</a:t>
            </a:r>
            <a:r>
              <a:rPr lang="en-GB" dirty="0">
                <a:latin typeface="Arial"/>
                <a:cs typeface="Arial"/>
              </a:rPr>
              <a:t>…</a:t>
            </a:r>
            <a:r>
              <a:rPr lang="hr-HR" dirty="0">
                <a:latin typeface="Arial"/>
                <a:cs typeface="Arial"/>
              </a:rPr>
              <a:t>) s </a:t>
            </a:r>
            <a:r>
              <a:rPr lang="hr-HR" dirty="0" smtClean="0">
                <a:latin typeface="Arial"/>
                <a:cs typeface="Arial"/>
              </a:rPr>
              <a:t>normama</a:t>
            </a:r>
            <a:endParaRPr lang="sr-Latn-RS" dirty="0">
              <a:latin typeface="Arial"/>
              <a:cs typeface="Arial"/>
            </a:endParaRPr>
          </a:p>
          <a:p>
            <a:pPr marL="128270" indent="-128270"/>
            <a:r>
              <a:rPr lang="en-GB" dirty="0" smtClean="0"/>
              <a:t>v</a:t>
            </a:r>
            <a:r>
              <a:rPr lang="hr-HR" dirty="0" err="1" smtClean="0"/>
              <a:t>ezano</a:t>
            </a:r>
            <a:r>
              <a:rPr lang="hr-HR" dirty="0" smtClean="0"/>
              <a:t> </a:t>
            </a:r>
            <a:r>
              <a:rPr lang="hr-HR" dirty="0"/>
              <a:t>uz RADIUS specifičnu normu "Operator </a:t>
            </a:r>
            <a:r>
              <a:rPr lang="hr-HR" dirty="0" err="1"/>
              <a:t>name</a:t>
            </a:r>
            <a:r>
              <a:rPr lang="hr-HR" dirty="0"/>
              <a:t>" atribut poslat ćemo svima koje ta norma obvezuje poseban mail s </a:t>
            </a:r>
            <a:r>
              <a:rPr lang="hr-HR" dirty="0" smtClean="0"/>
              <a:t>uputom/objašnjenjem</a:t>
            </a:r>
            <a:endParaRPr lang="hr-HR" dirty="0"/>
          </a:p>
          <a:p>
            <a:pPr marL="128270" indent="-128270"/>
            <a:r>
              <a:rPr lang="en-GB" dirty="0" err="1" smtClean="0">
                <a:latin typeface="Arial"/>
                <a:cs typeface="Arial"/>
              </a:rPr>
              <a:t>prelazak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>
                <a:latin typeface="Arial"/>
                <a:cs typeface="Arial"/>
              </a:rPr>
              <a:t>iz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>
                <a:latin typeface="Arial"/>
                <a:cs typeface="Arial"/>
              </a:rPr>
              <a:t>produkcijskog</a:t>
            </a:r>
            <a:r>
              <a:rPr lang="en-GB" dirty="0">
                <a:latin typeface="Arial"/>
                <a:cs typeface="Arial"/>
              </a:rPr>
              <a:t> u </a:t>
            </a:r>
            <a:r>
              <a:rPr lang="en-GB" dirty="0" err="1">
                <a:latin typeface="Arial"/>
                <a:cs typeface="Arial"/>
              </a:rPr>
              <a:t>testno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>
                <a:latin typeface="Arial"/>
                <a:cs typeface="Arial"/>
              </a:rPr>
              <a:t>okruženje</a:t>
            </a:r>
            <a:r>
              <a:rPr lang="en-GB" dirty="0">
                <a:latin typeface="Arial"/>
                <a:cs typeface="Arial"/>
              </a:rPr>
              <a:t>.</a:t>
            </a:r>
            <a:endParaRPr lang="hr-HR" dirty="0" err="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5913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>
                <a:latin typeface="Arial"/>
                <a:cs typeface="Arial"/>
              </a:rPr>
              <a:t>Novosti u normama u certificiranju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usluga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28270" indent="-128270"/>
            <a:r>
              <a:rPr lang="en-GB" dirty="0" err="1">
                <a:latin typeface="Arial"/>
                <a:cs typeface="Arial"/>
              </a:rPr>
              <a:t>Kontakt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podaci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za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korisnike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n-GB" dirty="0">
              <a:latin typeface="Arial"/>
              <a:cs typeface="Arial"/>
            </a:endParaRPr>
          </a:p>
          <a:p>
            <a:pPr marL="385445" lvl="1" indent="-128270"/>
            <a:r>
              <a:rPr lang="en-GB" sz="1350" dirty="0" err="1" smtClean="0">
                <a:latin typeface="Arial"/>
                <a:cs typeface="Arial"/>
              </a:rPr>
              <a:t>jesu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>
                <a:latin typeface="Arial"/>
                <a:cs typeface="Arial"/>
              </a:rPr>
              <a:t>li </a:t>
            </a:r>
            <a:r>
              <a:rPr lang="en-GB" sz="1350" dirty="0" err="1">
                <a:latin typeface="Arial"/>
                <a:cs typeface="Arial"/>
              </a:rPr>
              <a:t>kontakt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podaci</a:t>
            </a:r>
            <a:r>
              <a:rPr lang="en-GB" sz="1350" dirty="0">
                <a:latin typeface="Arial"/>
                <a:cs typeface="Arial"/>
              </a:rPr>
              <a:t> za </a:t>
            </a:r>
            <a:r>
              <a:rPr lang="en-GB" sz="1350" dirty="0" err="1">
                <a:latin typeface="Arial"/>
                <a:cs typeface="Arial"/>
              </a:rPr>
              <a:t>korisnike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javno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objavljeni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na</a:t>
            </a:r>
            <a:r>
              <a:rPr lang="en-GB" sz="1350" dirty="0">
                <a:latin typeface="Arial"/>
                <a:cs typeface="Arial"/>
              </a:rPr>
              <a:t> URL </a:t>
            </a:r>
            <a:r>
              <a:rPr lang="en-GB" sz="1350" dirty="0" err="1">
                <a:latin typeface="Arial"/>
                <a:cs typeface="Arial"/>
              </a:rPr>
              <a:t>adresi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usluge</a:t>
            </a:r>
            <a:endParaRPr lang="en-GB" sz="1350" dirty="0">
              <a:latin typeface="Arial"/>
              <a:cs typeface="Arial"/>
            </a:endParaRPr>
          </a:p>
          <a:p>
            <a:pPr marL="385445" lvl="1" indent="-128270"/>
            <a:r>
              <a:rPr lang="en-GB" sz="1350" dirty="0" err="1" smtClean="0">
                <a:latin typeface="Arial"/>
                <a:cs typeface="Arial"/>
              </a:rPr>
              <a:t>preporučena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norma</a:t>
            </a:r>
            <a:endParaRPr lang="en-GB" sz="1350" dirty="0">
              <a:latin typeface="Arial"/>
              <a:cs typeface="Arial"/>
            </a:endParaRPr>
          </a:p>
          <a:p>
            <a:pPr marL="385445" lvl="1" indent="-128270"/>
            <a:r>
              <a:rPr lang="en-GB" sz="1350" dirty="0" err="1" smtClean="0">
                <a:latin typeface="Arial"/>
                <a:cs typeface="Arial"/>
              </a:rPr>
              <a:t>sve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produkcijske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usluge</a:t>
            </a:r>
            <a:r>
              <a:rPr lang="en-GB" sz="1350" dirty="0">
                <a:latin typeface="Arial"/>
                <a:cs typeface="Arial"/>
              </a:rPr>
              <a:t>.</a:t>
            </a:r>
          </a:p>
          <a:p>
            <a:pPr marL="385445" lvl="1" indent="-128270"/>
            <a:endParaRPr lang="en-GB" sz="1350" dirty="0"/>
          </a:p>
          <a:p>
            <a:pPr marL="128270" lvl="0" indent="-128270"/>
            <a:r>
              <a:rPr lang="en-GB" dirty="0" err="1">
                <a:latin typeface="Arial"/>
                <a:cs typeface="Arial"/>
              </a:rPr>
              <a:t>Namjena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odabranih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atributa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n-GB" dirty="0">
              <a:latin typeface="Arial"/>
              <a:cs typeface="Arial"/>
            </a:endParaRPr>
          </a:p>
          <a:p>
            <a:pPr marL="385445" lvl="1" indent="-128270"/>
            <a:r>
              <a:rPr lang="en-GB" sz="1350" dirty="0" smtClean="0">
                <a:latin typeface="Arial"/>
                <a:cs typeface="Arial"/>
              </a:rPr>
              <a:t>u </a:t>
            </a:r>
            <a:r>
              <a:rPr lang="en-GB" sz="1350" dirty="0" err="1">
                <a:latin typeface="Arial"/>
                <a:cs typeface="Arial"/>
              </a:rPr>
              <a:t>Registru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resursa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opisan</a:t>
            </a:r>
            <a:r>
              <a:rPr lang="en-GB" sz="1350" dirty="0">
                <a:latin typeface="Arial"/>
                <a:cs typeface="Arial"/>
              </a:rPr>
              <a:t> je </a:t>
            </a:r>
            <a:r>
              <a:rPr lang="en-GB" sz="1350" dirty="0" err="1">
                <a:latin typeface="Arial"/>
                <a:cs typeface="Arial"/>
              </a:rPr>
              <a:t>način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na</a:t>
            </a:r>
            <a:r>
              <a:rPr lang="en-GB" sz="1350" dirty="0">
                <a:latin typeface="Arial"/>
                <a:cs typeface="Arial"/>
              </a:rPr>
              <a:t> koji web-</a:t>
            </a:r>
            <a:r>
              <a:rPr lang="en-GB" sz="1350" dirty="0" err="1">
                <a:latin typeface="Arial"/>
                <a:cs typeface="Arial"/>
              </a:rPr>
              <a:t>aplikacija</a:t>
            </a:r>
            <a:r>
              <a:rPr lang="en-GB" sz="1350" dirty="0">
                <a:latin typeface="Arial"/>
                <a:cs typeface="Arial"/>
              </a:rPr>
              <a:t>, </a:t>
            </a:r>
            <a:r>
              <a:rPr lang="en-GB" sz="1350" dirty="0" err="1">
                <a:latin typeface="Arial"/>
                <a:cs typeface="Arial"/>
              </a:rPr>
              <a:t>odnosno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ustanova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namjerava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koristiti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svaki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odabrani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atribut</a:t>
            </a:r>
            <a:endParaRPr lang="en-GB" sz="1350" dirty="0">
              <a:latin typeface="Arial"/>
              <a:cs typeface="Arial"/>
            </a:endParaRPr>
          </a:p>
          <a:p>
            <a:pPr marL="385445" lvl="1" indent="-128270"/>
            <a:r>
              <a:rPr lang="en-GB" sz="1350" dirty="0" err="1" smtClean="0">
                <a:latin typeface="Arial"/>
                <a:cs typeface="Arial"/>
              </a:rPr>
              <a:t>preporučena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norma</a:t>
            </a:r>
            <a:endParaRPr lang="en-GB" sz="1350" dirty="0">
              <a:latin typeface="Arial"/>
              <a:cs typeface="Arial"/>
            </a:endParaRPr>
          </a:p>
          <a:p>
            <a:pPr marL="385445" lvl="1" indent="-128270"/>
            <a:r>
              <a:rPr lang="en-GB" sz="1350" dirty="0" err="1" smtClean="0">
                <a:latin typeface="Arial"/>
                <a:cs typeface="Arial"/>
              </a:rPr>
              <a:t>za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autentikacijske</a:t>
            </a:r>
            <a:r>
              <a:rPr lang="en-GB" sz="1350" dirty="0">
                <a:latin typeface="Arial"/>
                <a:cs typeface="Arial"/>
              </a:rPr>
              <a:t> module </a:t>
            </a:r>
            <a:r>
              <a:rPr lang="en-GB" sz="1350" dirty="0" err="1">
                <a:latin typeface="Arial"/>
                <a:cs typeface="Arial"/>
              </a:rPr>
              <a:t>dostupne</a:t>
            </a:r>
            <a:r>
              <a:rPr lang="en-GB" sz="1350" dirty="0">
                <a:latin typeface="Arial"/>
                <a:cs typeface="Arial"/>
              </a:rPr>
              <a:t> http(s) </a:t>
            </a:r>
            <a:r>
              <a:rPr lang="en-GB" sz="1350" dirty="0" err="1" smtClean="0">
                <a:latin typeface="Arial"/>
                <a:cs typeface="Arial"/>
              </a:rPr>
              <a:t>protokolom</a:t>
            </a:r>
            <a:endParaRPr lang="en-GB" sz="1350" dirty="0">
              <a:latin typeface="Arial"/>
              <a:cs typeface="Arial"/>
            </a:endParaRPr>
          </a:p>
          <a:p>
            <a:pPr marL="385445" lvl="1" indent="-128270"/>
            <a:r>
              <a:rPr lang="en-GB" sz="1350" dirty="0" err="1" smtClean="0">
                <a:latin typeface="Arial"/>
                <a:cs typeface="Arial"/>
              </a:rPr>
              <a:t>popis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atributa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javno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objavljen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i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vidljiv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korisnicima</a:t>
            </a:r>
            <a:endParaRPr lang="en-GB" sz="1350" dirty="0">
              <a:solidFill>
                <a:prstClr val="black"/>
              </a:solidFill>
            </a:endParaRPr>
          </a:p>
          <a:p>
            <a:pPr marL="385445" lvl="1" indent="-128270"/>
            <a:r>
              <a:rPr lang="en-GB" sz="1350" dirty="0" smtClean="0">
                <a:latin typeface="Arial"/>
                <a:cs typeface="Arial"/>
              </a:rPr>
              <a:t>GDPR (</a:t>
            </a:r>
            <a:r>
              <a:rPr lang="hr-HR" sz="1350" dirty="0" smtClean="0"/>
              <a:t>ispravnu </a:t>
            </a:r>
            <a:r>
              <a:rPr lang="hr-HR" sz="1350" dirty="0"/>
              <a:t>i nedvosmislenu informaciju o tome za što se točno koristi u aplikaciji ili širem </a:t>
            </a:r>
            <a:r>
              <a:rPr lang="hr-HR" sz="1350" dirty="0" smtClean="0"/>
              <a:t>sustavu</a:t>
            </a:r>
            <a:r>
              <a:rPr lang="en-GB" sz="1350" dirty="0" smtClean="0"/>
              <a:t>).</a:t>
            </a:r>
            <a:endParaRPr lang="en-GB" sz="1350" dirty="0"/>
          </a:p>
          <a:p>
            <a:pPr marL="385445" lvl="1" indent="-128270"/>
            <a:endParaRPr lang="en-GB" dirty="0"/>
          </a:p>
          <a:p>
            <a:pPr marL="256540" lvl="1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5230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err="1">
                <a:latin typeface="Arial"/>
                <a:cs typeface="Arial"/>
              </a:rPr>
              <a:t>Certificiranje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matičnih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ustanova</a:t>
            </a:r>
            <a:r>
              <a:rPr lang="hr-HR" sz="2400" dirty="0">
                <a:latin typeface="Arial"/>
                <a:cs typeface="Arial"/>
              </a:rPr>
              <a:t> u sustavu </a:t>
            </a:r>
            <a:r>
              <a:rPr lang="hr-HR" sz="2400" dirty="0" err="1">
                <a:latin typeface="Arial"/>
                <a:cs typeface="Arial"/>
              </a:rPr>
              <a:t>AAI@EduHr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2720" indent="-172720">
              <a:spcBef>
                <a:spcPts val="750"/>
              </a:spcBef>
            </a:pPr>
            <a:r>
              <a:rPr lang="en-GB" sz="1400" dirty="0" err="1">
                <a:latin typeface="Arial"/>
                <a:cs typeface="Arial"/>
              </a:rPr>
              <a:t>Redovno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certificiranje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matičnih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ustanova</a:t>
            </a:r>
            <a:r>
              <a:rPr lang="en-GB" sz="1400" dirty="0">
                <a:latin typeface="Arial"/>
                <a:cs typeface="Arial"/>
              </a:rPr>
              <a:t>/ </a:t>
            </a:r>
            <a:r>
              <a:rPr lang="en-GB" sz="1400" dirty="0" err="1">
                <a:latin typeface="Arial"/>
                <a:cs typeface="Arial"/>
              </a:rPr>
              <a:t>provodi</a:t>
            </a:r>
            <a:r>
              <a:rPr lang="en-GB" sz="1400" dirty="0">
                <a:latin typeface="Arial"/>
                <a:cs typeface="Arial"/>
              </a:rPr>
              <a:t> se </a:t>
            </a:r>
            <a:r>
              <a:rPr lang="en-GB" sz="1400" dirty="0" err="1">
                <a:latin typeface="Arial"/>
                <a:cs typeface="Arial"/>
              </a:rPr>
              <a:t>jednom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 smtClean="0">
                <a:latin typeface="Arial"/>
                <a:cs typeface="Arial"/>
              </a:rPr>
              <a:t>godišnje</a:t>
            </a:r>
            <a:endParaRPr lang="en-GB" sz="1400" dirty="0" smtClean="0"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r>
              <a:rPr lang="en-GB" sz="1400" dirty="0" smtClean="0">
                <a:solidFill>
                  <a:srgbClr val="000000"/>
                </a:solidFill>
                <a:latin typeface="Titillium"/>
              </a:rPr>
              <a:t>o</a:t>
            </a:r>
            <a:r>
              <a:rPr lang="hr-HR" sz="1400" dirty="0" err="1" smtClean="0">
                <a:solidFill>
                  <a:srgbClr val="000000"/>
                </a:solidFill>
                <a:latin typeface="Titillium"/>
              </a:rPr>
              <a:t>buhvaća</a:t>
            </a:r>
            <a:r>
              <a:rPr lang="hr-HR" sz="1400" dirty="0" smtClean="0">
                <a:solidFill>
                  <a:srgbClr val="000000"/>
                </a:solidFill>
                <a:latin typeface="Titillium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latin typeface="Titillium"/>
              </a:rPr>
              <a:t>samo</a:t>
            </a:r>
            <a:r>
              <a:rPr lang="en-GB" sz="1400" dirty="0" smtClean="0">
                <a:solidFill>
                  <a:srgbClr val="000000"/>
                </a:solidFill>
                <a:latin typeface="Titillium"/>
              </a:rPr>
              <a:t> </a:t>
            </a:r>
            <a:r>
              <a:rPr lang="hr-HR" sz="1400" dirty="0" smtClean="0">
                <a:solidFill>
                  <a:srgbClr val="000000"/>
                </a:solidFill>
                <a:latin typeface="Titillium"/>
              </a:rPr>
              <a:t>izdavatelje </a:t>
            </a:r>
            <a:r>
              <a:rPr lang="hr-HR" sz="1400" dirty="0">
                <a:solidFill>
                  <a:srgbClr val="000000"/>
                </a:solidFill>
                <a:latin typeface="Titillium"/>
              </a:rPr>
              <a:t>elektroničkih </a:t>
            </a:r>
            <a:r>
              <a:rPr lang="hr-HR" sz="1400" dirty="0" smtClean="0">
                <a:solidFill>
                  <a:srgbClr val="000000"/>
                </a:solidFill>
                <a:latin typeface="Titillium"/>
              </a:rPr>
              <a:t>identiteta</a:t>
            </a:r>
            <a:endParaRPr lang="en-GB" sz="1400" dirty="0"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r>
              <a:rPr lang="en-GB" sz="1400" dirty="0" err="1" smtClean="0">
                <a:latin typeface="Arial"/>
                <a:cs typeface="Arial"/>
              </a:rPr>
              <a:t>sve</a:t>
            </a:r>
            <a:r>
              <a:rPr lang="en-GB" sz="1400" dirty="0" smtClean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matične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 smtClean="0">
                <a:latin typeface="Arial"/>
                <a:cs typeface="Arial"/>
              </a:rPr>
              <a:t>ustanove</a:t>
            </a:r>
            <a:r>
              <a:rPr lang="en-GB" sz="1400" dirty="0" smtClean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dužne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su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sudjelovati</a:t>
            </a:r>
            <a:r>
              <a:rPr lang="en-GB" sz="1400" dirty="0">
                <a:latin typeface="Arial"/>
                <a:cs typeface="Arial"/>
              </a:rPr>
              <a:t> u </a:t>
            </a:r>
            <a:r>
              <a:rPr lang="en-GB" sz="1400" dirty="0" err="1">
                <a:latin typeface="Arial"/>
                <a:cs typeface="Arial"/>
              </a:rPr>
              <a:t>procesu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 smtClean="0">
                <a:latin typeface="Arial"/>
                <a:cs typeface="Arial"/>
              </a:rPr>
              <a:t>provjere</a:t>
            </a:r>
            <a:endParaRPr lang="en-GB" sz="1400" dirty="0"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r>
              <a:rPr lang="en-GB" sz="1400" dirty="0" smtClean="0">
                <a:latin typeface="Arial"/>
                <a:cs typeface="Arial"/>
              </a:rPr>
              <a:t>n</a:t>
            </a:r>
            <a:r>
              <a:rPr lang="hr-HR" sz="1400" dirty="0" err="1" smtClean="0">
                <a:latin typeface="Arial"/>
                <a:cs typeface="Arial"/>
              </a:rPr>
              <a:t>aglasak</a:t>
            </a:r>
            <a:r>
              <a:rPr lang="hr-HR" sz="1400" dirty="0" smtClean="0">
                <a:latin typeface="Arial"/>
                <a:cs typeface="Arial"/>
              </a:rPr>
              <a:t> </a:t>
            </a:r>
            <a:r>
              <a:rPr lang="hr-HR" sz="1400" dirty="0">
                <a:latin typeface="Arial"/>
                <a:cs typeface="Arial"/>
              </a:rPr>
              <a:t>na </a:t>
            </a:r>
            <a:r>
              <a:rPr lang="hr-HR" sz="1400" dirty="0" err="1">
                <a:latin typeface="Arial"/>
                <a:cs typeface="Arial"/>
              </a:rPr>
              <a:t>informacijsk</a:t>
            </a:r>
            <a:r>
              <a:rPr lang="en-GB" sz="1400" dirty="0" err="1">
                <a:latin typeface="Arial"/>
                <a:cs typeface="Arial"/>
              </a:rPr>
              <a:t>oj</a:t>
            </a:r>
            <a:r>
              <a:rPr lang="hr-HR" sz="1400" dirty="0">
                <a:latin typeface="Arial"/>
                <a:cs typeface="Arial"/>
              </a:rPr>
              <a:t> potpunost</a:t>
            </a:r>
            <a:r>
              <a:rPr lang="en-GB" sz="1400" dirty="0" err="1">
                <a:latin typeface="Arial"/>
                <a:cs typeface="Arial"/>
              </a:rPr>
              <a:t>i</a:t>
            </a:r>
            <a:r>
              <a:rPr lang="hr-HR" sz="1400" dirty="0">
                <a:latin typeface="Arial"/>
                <a:cs typeface="Arial"/>
              </a:rPr>
              <a:t> i ažurnost</a:t>
            </a:r>
            <a:r>
              <a:rPr lang="en-GB" sz="1400" dirty="0" err="1">
                <a:latin typeface="Arial"/>
                <a:cs typeface="Arial"/>
              </a:rPr>
              <a:t>i</a:t>
            </a:r>
            <a:r>
              <a:rPr lang="hr-HR" sz="1400" dirty="0">
                <a:latin typeface="Arial"/>
                <a:cs typeface="Arial"/>
              </a:rPr>
              <a:t> imenika</a:t>
            </a:r>
            <a:r>
              <a:rPr lang="en-GB" sz="1400" dirty="0">
                <a:latin typeface="Arial"/>
                <a:cs typeface="Arial"/>
              </a:rPr>
              <a:t> (</a:t>
            </a:r>
            <a:r>
              <a:rPr lang="hr-HR" dirty="0" err="1">
                <a:latin typeface="Arial"/>
                <a:cs typeface="Arial"/>
              </a:rPr>
              <a:t>upravljanj</a:t>
            </a:r>
            <a:r>
              <a:rPr lang="en-GB" dirty="0">
                <a:latin typeface="Arial"/>
                <a:cs typeface="Arial"/>
              </a:rPr>
              <a:t>e</a:t>
            </a:r>
            <a:r>
              <a:rPr lang="hr-HR" dirty="0">
                <a:latin typeface="Arial"/>
                <a:cs typeface="Arial"/>
              </a:rPr>
              <a:t> elektroničkim identitetima</a:t>
            </a:r>
            <a:r>
              <a:rPr lang="en-GB" dirty="0">
                <a:latin typeface="Arial"/>
                <a:cs typeface="Arial"/>
              </a:rPr>
              <a:t>)</a:t>
            </a:r>
            <a:r>
              <a:rPr lang="hr-HR" sz="1400" dirty="0">
                <a:latin typeface="Arial"/>
                <a:cs typeface="Arial"/>
              </a:rPr>
              <a:t> te </a:t>
            </a:r>
            <a:r>
              <a:rPr lang="hr-HR" sz="1400" dirty="0" err="1">
                <a:latin typeface="Arial"/>
                <a:cs typeface="Arial"/>
              </a:rPr>
              <a:t>procedur</a:t>
            </a:r>
            <a:r>
              <a:rPr lang="en-GB" sz="1400" dirty="0" err="1">
                <a:latin typeface="Arial"/>
                <a:cs typeface="Arial"/>
              </a:rPr>
              <a:t>i</a:t>
            </a:r>
            <a:r>
              <a:rPr lang="hr-HR" sz="1400" dirty="0">
                <a:latin typeface="Arial"/>
                <a:cs typeface="Arial"/>
              </a:rPr>
              <a:t> kojima se dodjeljuju i održavaju elektronički </a:t>
            </a:r>
            <a:r>
              <a:rPr lang="hr-HR" sz="1400" dirty="0" smtClean="0">
                <a:latin typeface="Arial"/>
                <a:cs typeface="Arial"/>
              </a:rPr>
              <a:t>identiteti</a:t>
            </a:r>
            <a:r>
              <a:rPr lang="en-GB" sz="1400" dirty="0">
                <a:latin typeface="Arial"/>
                <a:cs typeface="Arial"/>
              </a:rPr>
              <a:t>:</a:t>
            </a:r>
            <a:endParaRPr lang="en-GB" sz="1400" dirty="0" smtClean="0">
              <a:latin typeface="Arial"/>
              <a:cs typeface="Arial"/>
            </a:endParaRPr>
          </a:p>
          <a:p>
            <a:pPr marL="429888" lvl="1" indent="-172720">
              <a:spcBef>
                <a:spcPts val="750"/>
              </a:spcBef>
            </a:pPr>
            <a:r>
              <a:rPr lang="en-GB" sz="1350" dirty="0" err="1" smtClean="0">
                <a:latin typeface="Arial"/>
                <a:cs typeface="Arial"/>
              </a:rPr>
              <a:t>preporuke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za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upravljanje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elektroničkim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identitetima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hr-HR" sz="1350" dirty="0">
                <a:latin typeface="Arial"/>
                <a:cs typeface="Arial"/>
              </a:rPr>
              <a:t> </a:t>
            </a:r>
            <a:r>
              <a:rPr lang="hr-HR" sz="1350" dirty="0">
                <a:solidFill>
                  <a:srgbClr val="D2072A"/>
                </a:solidFill>
                <a:latin typeface="Arial"/>
                <a:cs typeface="Arial"/>
              </a:rPr>
              <a:t>https://www.aaiedu.hr/za-maticne-ustanove/administracija-ldap-imenika/preporuke-za-upravljanje-elektronickim-identitetima</a:t>
            </a:r>
            <a:endParaRPr lang="en-GB" sz="1350" dirty="0">
              <a:solidFill>
                <a:srgbClr val="D2072A"/>
              </a:solidFill>
            </a:endParaRPr>
          </a:p>
          <a:p>
            <a:pPr marL="172720" indent="-172720">
              <a:spcBef>
                <a:spcPts val="750"/>
              </a:spcBef>
            </a:pPr>
            <a:r>
              <a:rPr lang="en-GB" sz="1400" dirty="0" smtClean="0">
                <a:latin typeface="Arial"/>
                <a:cs typeface="Arial"/>
              </a:rPr>
              <a:t>u </a:t>
            </a:r>
            <a:r>
              <a:rPr lang="hr-HR" sz="1400" dirty="0">
                <a:latin typeface="Arial"/>
                <a:cs typeface="Arial"/>
              </a:rPr>
              <a:t>tehničkom dijelu zahtjeva se pouzdanost </a:t>
            </a:r>
            <a:r>
              <a:rPr lang="hr-HR" sz="1400" dirty="0" err="1">
                <a:latin typeface="Arial"/>
                <a:cs typeface="Arial"/>
              </a:rPr>
              <a:t>AAI@EduHr</a:t>
            </a:r>
            <a:r>
              <a:rPr lang="hr-HR" sz="1400" dirty="0">
                <a:latin typeface="Arial"/>
                <a:cs typeface="Arial"/>
              </a:rPr>
              <a:t> komponente na </a:t>
            </a:r>
            <a:r>
              <a:rPr lang="hr-HR" sz="1400" dirty="0" smtClean="0">
                <a:latin typeface="Arial"/>
                <a:cs typeface="Arial"/>
              </a:rPr>
              <a:t>ustanovi</a:t>
            </a:r>
            <a:endParaRPr lang="en-GB" dirty="0"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r>
              <a:rPr lang="en-GB" sz="1400" dirty="0" err="1" smtClean="0">
                <a:latin typeface="Arial"/>
                <a:cs typeface="Arial"/>
              </a:rPr>
              <a:t>rezultati</a:t>
            </a:r>
            <a:r>
              <a:rPr lang="en-GB" sz="1400" dirty="0" smtClean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su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dostupni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na</a:t>
            </a:r>
            <a:r>
              <a:rPr lang="en-GB" sz="1400" dirty="0">
                <a:latin typeface="Arial"/>
                <a:cs typeface="Arial"/>
              </a:rPr>
              <a:t> web-</a:t>
            </a:r>
            <a:r>
              <a:rPr lang="en-GB" sz="1400" dirty="0" err="1">
                <a:latin typeface="Arial"/>
                <a:cs typeface="Arial"/>
              </a:rPr>
              <a:t>stranici</a:t>
            </a:r>
            <a:r>
              <a:rPr lang="en-GB" sz="1400" dirty="0">
                <a:latin typeface="Arial"/>
                <a:cs typeface="Arial"/>
              </a:rPr>
              <a:t> </a:t>
            </a:r>
            <a:r>
              <a:rPr lang="en-GB" sz="1400" dirty="0">
                <a:solidFill>
                  <a:srgbClr val="D2072A"/>
                </a:solidFill>
                <a:latin typeface="Arial"/>
                <a:cs typeface="Arial"/>
              </a:rPr>
              <a:t>https://www.aaiedu.hr/za-maticne-ustanove/certificiranje-maticnih-ustanova/rezultati</a:t>
            </a:r>
            <a:r>
              <a:rPr lang="en-GB" sz="1400" dirty="0" smtClean="0">
                <a:solidFill>
                  <a:srgbClr val="D2072A"/>
                </a:solidFill>
                <a:latin typeface="Arial"/>
                <a:cs typeface="Arial"/>
              </a:rPr>
              <a:t>/ </a:t>
            </a:r>
            <a:endParaRPr lang="en-GB" sz="1400" dirty="0">
              <a:solidFill>
                <a:srgbClr val="D2072A"/>
              </a:solidFill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r>
              <a:rPr lang="en-US" dirty="0" err="1" smtClean="0">
                <a:latin typeface="Arial"/>
                <a:cs typeface="Arial"/>
              </a:rPr>
              <a:t>više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o </a:t>
            </a:r>
            <a:r>
              <a:rPr lang="en-US" dirty="0" err="1">
                <a:latin typeface="Arial"/>
                <a:cs typeface="Arial"/>
              </a:rPr>
              <a:t>certificiranju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na</a:t>
            </a:r>
            <a:r>
              <a:rPr lang="en-US" dirty="0">
                <a:latin typeface="Arial"/>
                <a:cs typeface="Arial"/>
              </a:rPr>
              <a:t> web-</a:t>
            </a:r>
            <a:r>
              <a:rPr lang="en-US" dirty="0" err="1">
                <a:latin typeface="Arial"/>
                <a:cs typeface="Arial"/>
              </a:rPr>
              <a:t>stranici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GB" dirty="0">
                <a:latin typeface="Arial"/>
                <a:cs typeface="Arial"/>
                <a:hlinkClick r:id="rId2"/>
              </a:rPr>
              <a:t>https://www.aaiedu.hr/za-maticne-ustanove/certificiranje-maticnih-ustanova-u-sustavu-aaieduhr</a:t>
            </a:r>
            <a:endParaRPr lang="en-GB" dirty="0"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3674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err="1">
                <a:latin typeface="Arial"/>
                <a:cs typeface="Arial"/>
              </a:rPr>
              <a:t>Certificiranje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matičnih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ustanova</a:t>
            </a:r>
            <a:r>
              <a:rPr lang="en-GB" sz="2400" dirty="0">
                <a:latin typeface="Arial"/>
                <a:cs typeface="Arial"/>
              </a:rPr>
              <a:t> u </a:t>
            </a:r>
            <a:r>
              <a:rPr lang="en-GB" sz="2400" dirty="0" err="1">
                <a:latin typeface="Arial"/>
                <a:cs typeface="Arial"/>
              </a:rPr>
              <a:t>sustavu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AAI@EduHr</a:t>
            </a:r>
            <a:r>
              <a:rPr lang="en-GB" sz="2400" dirty="0">
                <a:latin typeface="Arial"/>
                <a:cs typeface="Arial"/>
              </a:rPr>
              <a:t> (2)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28270" indent="-128270"/>
            <a:r>
              <a:rPr lang="en-GB" sz="1300" dirty="0">
                <a:latin typeface="Arial"/>
                <a:cs typeface="Arial"/>
              </a:rPr>
              <a:t>P</a:t>
            </a:r>
            <a:r>
              <a:rPr lang="hr-HR" dirty="0" err="1">
                <a:latin typeface="Arial"/>
                <a:cs typeface="Arial"/>
              </a:rPr>
              <a:t>rovodi</a:t>
            </a:r>
            <a:r>
              <a:rPr lang="hr-HR" dirty="0">
                <a:latin typeface="Arial"/>
                <a:cs typeface="Arial"/>
              </a:rPr>
              <a:t> se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na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sljedeći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način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sr-Latn-RS" dirty="0">
              <a:latin typeface="Arial"/>
              <a:cs typeface="Arial"/>
            </a:endParaRPr>
          </a:p>
          <a:p>
            <a:pPr marL="384810" lvl="1" indent="-128270"/>
            <a:r>
              <a:rPr lang="en-GB" sz="1350" dirty="0" smtClean="0">
                <a:latin typeface="Arial"/>
                <a:cs typeface="Arial"/>
              </a:rPr>
              <a:t>k</a:t>
            </a:r>
            <a:r>
              <a:rPr lang="hr-HR" sz="1350" dirty="0" err="1" smtClean="0">
                <a:latin typeface="Arial"/>
                <a:cs typeface="Arial"/>
              </a:rPr>
              <a:t>oordinator</a:t>
            </a:r>
            <a:r>
              <a:rPr lang="hr-HR" sz="1350" dirty="0" smtClean="0">
                <a:latin typeface="Arial"/>
                <a:cs typeface="Arial"/>
              </a:rPr>
              <a:t> </a:t>
            </a:r>
            <a:r>
              <a:rPr lang="hr-HR" sz="1350" dirty="0" err="1">
                <a:latin typeface="Arial"/>
                <a:cs typeface="Arial"/>
              </a:rPr>
              <a:t>AAI@EduHr</a:t>
            </a:r>
            <a:r>
              <a:rPr lang="en-GB" sz="1350" dirty="0">
                <a:latin typeface="Arial"/>
                <a:cs typeface="Arial"/>
              </a:rPr>
              <a:t>:</a:t>
            </a:r>
            <a:r>
              <a:rPr lang="hr-HR" sz="1350" dirty="0">
                <a:latin typeface="Arial"/>
                <a:cs typeface="Arial"/>
              </a:rPr>
              <a:t> </a:t>
            </a:r>
            <a:endParaRPr lang="en-GB" sz="1350" dirty="0"/>
          </a:p>
          <a:p>
            <a:pPr marL="641985" lvl="2" indent="-128270"/>
            <a:r>
              <a:rPr lang="hr-HR" sz="1350" dirty="0">
                <a:latin typeface="Arial"/>
                <a:cs typeface="Arial"/>
              </a:rPr>
              <a:t>automatizirano, uporabom odgovarajuće opreme i programskih </a:t>
            </a:r>
            <a:r>
              <a:rPr lang="hr-HR" sz="1350" dirty="0" smtClean="0">
                <a:latin typeface="Arial"/>
                <a:cs typeface="Arial"/>
              </a:rPr>
              <a:t>alata</a:t>
            </a:r>
            <a:r>
              <a:rPr lang="hr-HR" sz="1350" dirty="0">
                <a:latin typeface="Arial"/>
                <a:cs typeface="Arial"/>
              </a:rPr>
              <a:t> </a:t>
            </a:r>
            <a:endParaRPr lang="en-GB" sz="1350" dirty="0"/>
          </a:p>
          <a:p>
            <a:pPr marL="641985" lvl="2" indent="-128270"/>
            <a:r>
              <a:rPr lang="hr-HR" sz="1350" dirty="0">
                <a:latin typeface="Arial"/>
                <a:cs typeface="Arial"/>
              </a:rPr>
              <a:t>pojedinačnim, neposrednim uvidom u aktivnosti </a:t>
            </a:r>
            <a:r>
              <a:rPr lang="hr-HR" sz="1350" dirty="0" smtClean="0">
                <a:latin typeface="Arial"/>
                <a:cs typeface="Arial"/>
              </a:rPr>
              <a:t>subjekta</a:t>
            </a:r>
            <a:endParaRPr lang="en-GB" sz="1350" dirty="0"/>
          </a:p>
          <a:p>
            <a:pPr marL="641985" lvl="2" indent="-128270"/>
            <a:r>
              <a:rPr lang="hr-HR" sz="1350" dirty="0">
                <a:latin typeface="Arial"/>
                <a:cs typeface="Arial"/>
              </a:rPr>
              <a:t>uvidom u službenu dokumentaciju sustava </a:t>
            </a:r>
            <a:r>
              <a:rPr lang="hr-HR" sz="1350" dirty="0" err="1" smtClean="0">
                <a:latin typeface="Arial"/>
                <a:cs typeface="Arial"/>
              </a:rPr>
              <a:t>AAI@EduHr</a:t>
            </a:r>
            <a:r>
              <a:rPr lang="en-GB" sz="1350" dirty="0">
                <a:latin typeface="Arial"/>
                <a:cs typeface="Arial"/>
              </a:rPr>
              <a:t>.</a:t>
            </a:r>
            <a:r>
              <a:rPr lang="hr-HR" sz="1350" dirty="0">
                <a:latin typeface="Arial"/>
                <a:cs typeface="Arial"/>
              </a:rPr>
              <a:t> </a:t>
            </a:r>
            <a:endParaRPr lang="en-GB" sz="1350" dirty="0" smtClean="0">
              <a:latin typeface="Arial"/>
              <a:cs typeface="Arial"/>
            </a:endParaRPr>
          </a:p>
          <a:p>
            <a:pPr marL="513715" lvl="2" indent="0">
              <a:buNone/>
            </a:pPr>
            <a:endParaRPr lang="en-GB" sz="1350" dirty="0"/>
          </a:p>
          <a:p>
            <a:pPr marL="384810" lvl="1" indent="-128270"/>
            <a:r>
              <a:rPr lang="en-GB" sz="1350" dirty="0" smtClean="0">
                <a:latin typeface="Arial"/>
                <a:cs typeface="Arial"/>
              </a:rPr>
              <a:t>m</a:t>
            </a:r>
            <a:r>
              <a:rPr lang="hr-HR" sz="1350" dirty="0" err="1" smtClean="0">
                <a:latin typeface="Arial"/>
                <a:cs typeface="Arial"/>
              </a:rPr>
              <a:t>atična</a:t>
            </a:r>
            <a:r>
              <a:rPr lang="hr-HR" sz="1350" dirty="0" smtClean="0">
                <a:latin typeface="Arial"/>
                <a:cs typeface="Arial"/>
              </a:rPr>
              <a:t> </a:t>
            </a:r>
            <a:r>
              <a:rPr lang="hr-HR" sz="1350" dirty="0">
                <a:latin typeface="Arial"/>
                <a:cs typeface="Arial"/>
              </a:rPr>
              <a:t>ustanova</a:t>
            </a:r>
            <a:r>
              <a:rPr lang="en-GB" sz="1350" dirty="0">
                <a:latin typeface="Arial"/>
                <a:cs typeface="Arial"/>
              </a:rPr>
              <a:t>:</a:t>
            </a:r>
            <a:r>
              <a:rPr lang="hr-HR" sz="1350" dirty="0">
                <a:latin typeface="Arial"/>
                <a:cs typeface="Arial"/>
              </a:rPr>
              <a:t> </a:t>
            </a:r>
            <a:endParaRPr lang="en-GB" sz="1350" dirty="0"/>
          </a:p>
          <a:p>
            <a:pPr marL="641985" lvl="2" indent="-128270"/>
            <a:r>
              <a:rPr lang="hr-HR" sz="1350" dirty="0">
                <a:latin typeface="Arial"/>
                <a:cs typeface="Arial"/>
              </a:rPr>
              <a:t>popunjavanjem web obrasca</a:t>
            </a:r>
            <a:r>
              <a:rPr lang="en-GB" sz="1350" dirty="0">
                <a:latin typeface="Arial"/>
                <a:cs typeface="Arial"/>
              </a:rPr>
              <a:t>/</a:t>
            </a:r>
            <a:r>
              <a:rPr lang="en-GB" sz="1350" dirty="0" err="1">
                <a:latin typeface="Arial"/>
                <a:cs typeface="Arial"/>
              </a:rPr>
              <a:t>obrazac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za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samoprocjenu</a:t>
            </a:r>
            <a:endParaRPr lang="en-GB" sz="1350" dirty="0">
              <a:latin typeface="Arial"/>
              <a:cs typeface="Arial"/>
            </a:endParaRPr>
          </a:p>
          <a:p>
            <a:pPr marL="899154" lvl="3" indent="-128270">
              <a:lnSpc>
                <a:spcPct val="100000"/>
              </a:lnSpc>
            </a:pPr>
            <a:r>
              <a:rPr lang="en-GB" sz="1350" dirty="0" err="1" smtClean="0">
                <a:latin typeface="Arial"/>
                <a:cs typeface="Arial"/>
              </a:rPr>
              <a:t>koz</a:t>
            </a:r>
            <a:r>
              <a:rPr lang="en-GB" sz="1350" dirty="0">
                <a:latin typeface="Arial"/>
                <a:cs typeface="Arial"/>
              </a:rPr>
              <a:t> </a:t>
            </a:r>
            <a:r>
              <a:rPr lang="en-GB" sz="1350" dirty="0" err="1">
                <a:latin typeface="Arial"/>
                <a:cs typeface="Arial"/>
              </a:rPr>
              <a:t>obrazac</a:t>
            </a:r>
            <a:r>
              <a:rPr lang="en-GB" sz="1350" dirty="0">
                <a:latin typeface="Arial"/>
                <a:cs typeface="Arial"/>
              </a:rPr>
              <a:t> </a:t>
            </a:r>
            <a:r>
              <a:rPr lang="en-GB" sz="1350" dirty="0" err="1">
                <a:latin typeface="Arial"/>
                <a:cs typeface="Arial"/>
              </a:rPr>
              <a:t>za</a:t>
            </a:r>
            <a:r>
              <a:rPr lang="en-GB" sz="1350" dirty="0">
                <a:latin typeface="Arial"/>
                <a:cs typeface="Arial"/>
              </a:rPr>
              <a:t> </a:t>
            </a:r>
            <a:r>
              <a:rPr lang="en-GB" sz="1350" dirty="0" err="1">
                <a:latin typeface="Arial"/>
                <a:cs typeface="Arial"/>
              </a:rPr>
              <a:t>samoprocjenu</a:t>
            </a:r>
            <a:r>
              <a:rPr lang="en-GB" sz="1350" dirty="0">
                <a:latin typeface="Arial"/>
                <a:cs typeface="Arial"/>
              </a:rPr>
              <a:t>, u</a:t>
            </a:r>
            <a:r>
              <a:rPr lang="hr-HR" sz="1350" dirty="0">
                <a:latin typeface="Arial"/>
                <a:cs typeface="Arial"/>
              </a:rPr>
              <a:t>z prethodnu </a:t>
            </a:r>
            <a:r>
              <a:rPr lang="hr-HR" sz="1350" dirty="0" err="1">
                <a:latin typeface="Arial"/>
                <a:cs typeface="Arial"/>
              </a:rPr>
              <a:t>autentikaciju</a:t>
            </a:r>
            <a:r>
              <a:rPr lang="hr-HR" sz="1350" dirty="0">
                <a:latin typeface="Arial"/>
                <a:cs typeface="Arial"/>
              </a:rPr>
              <a:t>, </a:t>
            </a:r>
            <a:r>
              <a:rPr lang="en-GB" sz="1350" dirty="0" err="1">
                <a:latin typeface="Arial"/>
                <a:cs typeface="Arial"/>
              </a:rPr>
              <a:t>odgovorna</a:t>
            </a:r>
            <a:r>
              <a:rPr lang="en-GB" sz="1350" dirty="0">
                <a:latin typeface="Arial"/>
                <a:cs typeface="Arial"/>
              </a:rPr>
              <a:t> </a:t>
            </a:r>
            <a:r>
              <a:rPr lang="en-GB" sz="1350" dirty="0" err="1">
                <a:latin typeface="Arial"/>
                <a:cs typeface="Arial"/>
              </a:rPr>
              <a:t>osoba</a:t>
            </a:r>
            <a:r>
              <a:rPr lang="en-GB" sz="1350" dirty="0">
                <a:latin typeface="Arial"/>
                <a:cs typeface="Arial"/>
              </a:rPr>
              <a:t> </a:t>
            </a:r>
            <a:r>
              <a:rPr lang="en-GB" sz="1350" dirty="0" err="1" smtClean="0">
                <a:latin typeface="Arial"/>
                <a:cs typeface="Arial"/>
              </a:rPr>
              <a:t>ustanove</a:t>
            </a:r>
            <a:r>
              <a:rPr lang="en-GB" sz="1350" dirty="0" smtClean="0">
                <a:latin typeface="Arial"/>
                <a:cs typeface="Arial"/>
              </a:rPr>
              <a:t>/administrator </a:t>
            </a:r>
            <a:r>
              <a:rPr lang="en-GB" sz="1350" dirty="0" err="1" smtClean="0">
                <a:latin typeface="Arial"/>
                <a:cs typeface="Arial"/>
              </a:rPr>
              <a:t>imenika</a:t>
            </a:r>
            <a:r>
              <a:rPr lang="en-GB" sz="1350" dirty="0">
                <a:latin typeface="Arial"/>
                <a:cs typeface="Arial"/>
              </a:rPr>
              <a:t> </a:t>
            </a:r>
            <a:r>
              <a:rPr lang="hr-HR" sz="1350" dirty="0">
                <a:latin typeface="Arial"/>
                <a:cs typeface="Arial"/>
              </a:rPr>
              <a:t>ima na raspolaganju izvješće o stanju </a:t>
            </a:r>
            <a:r>
              <a:rPr lang="hr-HR" sz="1350" dirty="0" smtClean="0">
                <a:latin typeface="Arial"/>
                <a:cs typeface="Arial"/>
              </a:rPr>
              <a:t>provjere</a:t>
            </a:r>
            <a:endParaRPr lang="en-GB" sz="1350" dirty="0">
              <a:latin typeface="Arial"/>
              <a:cs typeface="Arial"/>
            </a:endParaRPr>
          </a:p>
          <a:p>
            <a:pPr marL="641985" lvl="2" indent="-128270"/>
            <a:r>
              <a:rPr lang="hr-HR" sz="1350" dirty="0"/>
              <a:t>instalacijom odgovarajućeg AOSI plug-ina za analizu sadržaja imenika.</a:t>
            </a:r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834854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err="1">
                <a:latin typeface="Arial"/>
                <a:cs typeface="Arial"/>
              </a:rPr>
              <a:t>Razine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usklađenosti</a:t>
            </a:r>
            <a:r>
              <a:rPr lang="en-GB" sz="2400" dirty="0">
                <a:latin typeface="Arial"/>
                <a:cs typeface="Arial"/>
              </a:rPr>
              <a:t> s </a:t>
            </a:r>
            <a:r>
              <a:rPr lang="en-GB" sz="2400" dirty="0" err="1">
                <a:latin typeface="Arial"/>
                <a:cs typeface="Arial"/>
              </a:rPr>
              <a:t>normama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AAI@EduHr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28270" indent="-128270"/>
            <a:r>
              <a:rPr lang="hr-HR" dirty="0">
                <a:latin typeface="Arial"/>
                <a:cs typeface="Arial"/>
              </a:rPr>
              <a:t>Certificiranjem matičnih ustanova </a:t>
            </a:r>
            <a:r>
              <a:rPr lang="en-GB" dirty="0" err="1" smtClean="0">
                <a:latin typeface="Arial"/>
                <a:cs typeface="Arial"/>
              </a:rPr>
              <a:t>moguće</a:t>
            </a:r>
            <a:r>
              <a:rPr lang="en-GB" dirty="0" smtClean="0">
                <a:latin typeface="Arial"/>
                <a:cs typeface="Arial"/>
              </a:rPr>
              <a:t> je </a:t>
            </a:r>
            <a:r>
              <a:rPr lang="en-GB" dirty="0" err="1" smtClean="0">
                <a:latin typeface="Arial"/>
                <a:cs typeface="Arial"/>
              </a:rPr>
              <a:t>postići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hr-HR" dirty="0" smtClean="0">
                <a:latin typeface="Arial"/>
                <a:cs typeface="Arial"/>
              </a:rPr>
              <a:t>tri </a:t>
            </a:r>
            <a:r>
              <a:rPr lang="hr-HR" dirty="0">
                <a:latin typeface="Arial"/>
                <a:cs typeface="Arial"/>
              </a:rPr>
              <a:t>razine usklađenosti s normama </a:t>
            </a:r>
            <a:r>
              <a:rPr lang="hr-HR" dirty="0" err="1">
                <a:latin typeface="Arial"/>
                <a:cs typeface="Arial"/>
              </a:rPr>
              <a:t>AAI@EduHr</a:t>
            </a:r>
            <a:r>
              <a:rPr lang="hr-HR" dirty="0">
                <a:latin typeface="Arial"/>
                <a:cs typeface="Arial"/>
              </a:rPr>
              <a:t>:</a:t>
            </a:r>
            <a:endParaRPr lang="sr-Latn-RS" dirty="0">
              <a:latin typeface="Arial"/>
              <a:cs typeface="Arial"/>
            </a:endParaRPr>
          </a:p>
          <a:p>
            <a:pPr marL="385445" lvl="1" indent="-128270"/>
            <a:r>
              <a:rPr lang="hr-HR" sz="1400" dirty="0" smtClean="0"/>
              <a:t>dovoljna usklađenost</a:t>
            </a:r>
            <a:endParaRPr lang="hr-HR" sz="1400" dirty="0"/>
          </a:p>
          <a:p>
            <a:pPr marL="385445" lvl="1" indent="-128270"/>
            <a:r>
              <a:rPr lang="hr-HR" sz="1400" dirty="0" smtClean="0"/>
              <a:t>dobra usklađenost</a:t>
            </a:r>
            <a:endParaRPr lang="hr-HR" sz="1400" dirty="0"/>
          </a:p>
          <a:p>
            <a:pPr marL="385445" lvl="1" indent="-128270"/>
            <a:r>
              <a:rPr lang="hr-HR" sz="1400" dirty="0" smtClean="0"/>
              <a:t>izvrsna </a:t>
            </a:r>
            <a:r>
              <a:rPr lang="hr-HR" sz="1400" dirty="0"/>
              <a:t>usklađenost.</a:t>
            </a:r>
          </a:p>
          <a:p>
            <a:pPr marL="128270" indent="-128270"/>
            <a:r>
              <a:rPr lang="en-GB" dirty="0" smtClean="0">
                <a:latin typeface="Arial"/>
                <a:cs typeface="Arial"/>
              </a:rPr>
              <a:t>s</a:t>
            </a:r>
            <a:r>
              <a:rPr lang="hr-HR" dirty="0" err="1" smtClean="0">
                <a:latin typeface="Arial"/>
                <a:cs typeface="Arial"/>
              </a:rPr>
              <a:t>ubjekt</a:t>
            </a:r>
            <a:r>
              <a:rPr lang="hr-HR" dirty="0" smtClean="0">
                <a:latin typeface="Arial"/>
                <a:cs typeface="Arial"/>
              </a:rPr>
              <a:t> </a:t>
            </a:r>
            <a:r>
              <a:rPr lang="hr-HR" dirty="0">
                <a:latin typeface="Arial"/>
                <a:cs typeface="Arial"/>
              </a:rPr>
              <a:t>ima razinu usklađenosti 1 ukoliko pri provjeri zadovolji sve obavezne i preporučene  </a:t>
            </a:r>
            <a:r>
              <a:rPr lang="hr-HR" dirty="0" smtClean="0">
                <a:latin typeface="Arial"/>
                <a:cs typeface="Arial"/>
              </a:rPr>
              <a:t>norme</a:t>
            </a:r>
            <a:endParaRPr lang="en-GB" dirty="0">
              <a:latin typeface="Arial"/>
              <a:cs typeface="Arial"/>
            </a:endParaRPr>
          </a:p>
          <a:p>
            <a:pPr marL="128270" indent="-128270"/>
            <a:r>
              <a:rPr lang="en-GB" dirty="0" smtClean="0">
                <a:latin typeface="Arial"/>
                <a:cs typeface="Arial"/>
              </a:rPr>
              <a:t>s</a:t>
            </a:r>
            <a:r>
              <a:rPr lang="hr-HR" dirty="0" err="1" smtClean="0">
                <a:latin typeface="Arial"/>
                <a:cs typeface="Arial"/>
              </a:rPr>
              <a:t>ubjekt</a:t>
            </a:r>
            <a:r>
              <a:rPr lang="hr-HR" dirty="0" smtClean="0">
                <a:latin typeface="Arial"/>
                <a:cs typeface="Arial"/>
              </a:rPr>
              <a:t> </a:t>
            </a:r>
            <a:r>
              <a:rPr lang="hr-HR" dirty="0">
                <a:latin typeface="Arial"/>
                <a:cs typeface="Arial"/>
              </a:rPr>
              <a:t>ima razinu usklađenosti 2 ukoliko pri provjeri zadovolji sve obavezne i barem 50% preporučenih </a:t>
            </a:r>
            <a:r>
              <a:rPr lang="hr-HR" dirty="0" smtClean="0">
                <a:latin typeface="Arial"/>
                <a:cs typeface="Arial"/>
              </a:rPr>
              <a:t>normi</a:t>
            </a:r>
            <a:endParaRPr lang="en-GB" dirty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s</a:t>
            </a:r>
            <a:r>
              <a:rPr lang="hr-HR" dirty="0" err="1" smtClean="0">
                <a:latin typeface="Arial"/>
                <a:cs typeface="Arial"/>
              </a:rPr>
              <a:t>ubjekt</a:t>
            </a:r>
            <a:r>
              <a:rPr lang="hr-HR" dirty="0" smtClean="0">
                <a:latin typeface="Arial"/>
                <a:cs typeface="Arial"/>
              </a:rPr>
              <a:t> </a:t>
            </a:r>
            <a:r>
              <a:rPr lang="hr-HR" dirty="0">
                <a:latin typeface="Arial"/>
                <a:cs typeface="Arial"/>
              </a:rPr>
              <a:t>ima razinu usklađenosti 3 ukoliko pri provjeri zadovolji sve obavezne i preporučene </a:t>
            </a:r>
            <a:r>
              <a:rPr lang="hr-HR" dirty="0" smtClean="0">
                <a:latin typeface="Arial"/>
                <a:cs typeface="Arial"/>
              </a:rPr>
              <a:t>norme</a:t>
            </a:r>
            <a:endParaRPr lang="en-GB" dirty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n</a:t>
            </a:r>
            <a:r>
              <a:rPr lang="hr-HR" dirty="0" err="1" smtClean="0">
                <a:latin typeface="Arial"/>
                <a:cs typeface="Arial"/>
              </a:rPr>
              <a:t>edovoljna</a:t>
            </a:r>
            <a:r>
              <a:rPr lang="hr-HR" dirty="0" smtClean="0">
                <a:latin typeface="Arial"/>
                <a:cs typeface="Arial"/>
              </a:rPr>
              <a:t> </a:t>
            </a:r>
            <a:r>
              <a:rPr lang="hr-HR" dirty="0">
                <a:latin typeface="Arial"/>
                <a:cs typeface="Arial"/>
              </a:rPr>
              <a:t>usklađenost - ustanova je poslala rezultate skripte za provjeru sadržaja imenika i popunila je online anketu, ali najmanje jedna od obaveznih normi još uvijek nije </a:t>
            </a:r>
            <a:r>
              <a:rPr lang="en-GB" dirty="0" err="1" smtClean="0">
                <a:latin typeface="Arial"/>
                <a:cs typeface="Arial"/>
              </a:rPr>
              <a:t>ispunjena</a:t>
            </a:r>
            <a:r>
              <a:rPr lang="en-GB" dirty="0" smtClean="0">
                <a:latin typeface="Arial"/>
                <a:cs typeface="Arial"/>
              </a:rPr>
              <a:t>.</a:t>
            </a:r>
            <a:endParaRPr lang="hr-HR" dirty="0">
              <a:latin typeface="Arial"/>
              <a:cs typeface="Arial"/>
            </a:endParaRPr>
          </a:p>
          <a:p>
            <a:pPr marL="128270" indent="-128270"/>
            <a:endParaRPr lang="hr-H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4552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err="1">
                <a:latin typeface="Arial"/>
                <a:cs typeface="Arial"/>
              </a:rPr>
              <a:t>Razine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usklađenosti</a:t>
            </a:r>
            <a:r>
              <a:rPr lang="en-GB" sz="2400" dirty="0">
                <a:latin typeface="Arial"/>
                <a:cs typeface="Arial"/>
              </a:rPr>
              <a:t> s </a:t>
            </a:r>
            <a:r>
              <a:rPr lang="en-GB" sz="2400" dirty="0" err="1">
                <a:latin typeface="Arial"/>
                <a:cs typeface="Arial"/>
              </a:rPr>
              <a:t>normama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 smtClean="0">
                <a:latin typeface="Arial"/>
                <a:cs typeface="Arial"/>
              </a:rPr>
              <a:t>AAI@EduHr</a:t>
            </a:r>
            <a:r>
              <a:rPr lang="en-GB" sz="2400" dirty="0" smtClean="0">
                <a:latin typeface="Arial"/>
                <a:cs typeface="Arial"/>
              </a:rPr>
              <a:t>(2)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268019"/>
            <a:ext cx="7947536" cy="32635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dirty="0" smtClean="0">
              <a:latin typeface="Arial"/>
              <a:cs typeface="Arial"/>
            </a:endParaRPr>
          </a:p>
          <a:p>
            <a:pPr marL="128270" indent="-128270"/>
            <a:r>
              <a:rPr lang="en-GB" dirty="0" err="1" smtClean="0">
                <a:latin typeface="Arial"/>
                <a:cs typeface="Arial"/>
              </a:rPr>
              <a:t>Dopunski</a:t>
            </a:r>
            <a:r>
              <a:rPr lang="hr-HR" dirty="0" smtClean="0">
                <a:latin typeface="Arial"/>
                <a:cs typeface="Arial"/>
              </a:rPr>
              <a:t> </a:t>
            </a:r>
            <a:r>
              <a:rPr lang="hr-HR" dirty="0">
                <a:latin typeface="Arial"/>
                <a:cs typeface="Arial"/>
              </a:rPr>
              <a:t>rok za </a:t>
            </a:r>
            <a:r>
              <a:rPr lang="en-GB" dirty="0" err="1" smtClean="0">
                <a:latin typeface="Arial"/>
                <a:cs typeface="Arial"/>
              </a:rPr>
              <a:t>matične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hr-HR" dirty="0" smtClean="0">
                <a:latin typeface="Arial"/>
                <a:cs typeface="Arial"/>
              </a:rPr>
              <a:t>ustanove </a:t>
            </a:r>
            <a:r>
              <a:rPr lang="hr-HR" dirty="0">
                <a:latin typeface="Arial"/>
                <a:cs typeface="Arial"/>
              </a:rPr>
              <a:t>koje u redovnom roku ne ispune sve obavezne </a:t>
            </a:r>
            <a:r>
              <a:rPr lang="hr-HR" dirty="0" smtClean="0">
                <a:latin typeface="Arial"/>
                <a:cs typeface="Arial"/>
              </a:rPr>
              <a:t>norme</a:t>
            </a:r>
            <a:endParaRPr lang="hr-HR" dirty="0">
              <a:latin typeface="Arial"/>
              <a:cs typeface="Arial"/>
            </a:endParaRPr>
          </a:p>
          <a:p>
            <a:pPr>
              <a:spcBef>
                <a:spcPts val="750"/>
              </a:spcBef>
            </a:pPr>
            <a:r>
              <a:rPr lang="en-GB" dirty="0" err="1" smtClean="0">
                <a:solidFill>
                  <a:prstClr val="black"/>
                </a:solidFill>
                <a:latin typeface="Arial"/>
                <a:cs typeface="Arial"/>
              </a:rPr>
              <a:t>stjecanje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certifikata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po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završetku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certificiranja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potvrda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je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kvalitete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pouzdanosti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s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kojom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pojedina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ustanova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obavlja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poslove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održavanja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sadržaja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>
                <a:solidFill>
                  <a:prstClr val="black"/>
                </a:solidFill>
                <a:latin typeface="Arial"/>
                <a:cs typeface="Arial"/>
              </a:rPr>
              <a:t>svoga</a:t>
            </a:r>
            <a:r>
              <a:rPr lang="en-GB" dirty="0">
                <a:solidFill>
                  <a:prstClr val="black"/>
                </a:solidFill>
                <a:latin typeface="Arial"/>
                <a:cs typeface="Arial"/>
              </a:rPr>
              <a:t> </a:t>
            </a:r>
            <a:r>
              <a:rPr lang="en-GB" dirty="0" err="1" smtClean="0">
                <a:solidFill>
                  <a:prstClr val="black"/>
                </a:solidFill>
                <a:latin typeface="Arial"/>
                <a:cs typeface="Arial"/>
              </a:rPr>
              <a:t>imenika</a:t>
            </a:r>
            <a:endParaRPr lang="en-GB" dirty="0">
              <a:latin typeface="Arial"/>
              <a:cs typeface="Arial"/>
            </a:endParaRPr>
          </a:p>
          <a:p>
            <a:pPr>
              <a:spcBef>
                <a:spcPts val="750"/>
              </a:spcBef>
            </a:pPr>
            <a:r>
              <a:rPr lang="en-GB" dirty="0" err="1" smtClean="0">
                <a:latin typeface="Arial"/>
                <a:cs typeface="Arial"/>
              </a:rPr>
              <a:t>eventualno</a:t>
            </a:r>
            <a:r>
              <a:rPr lang="en-GB" dirty="0" smtClean="0">
                <a:latin typeface="Arial"/>
                <a:cs typeface="Arial"/>
              </a:rPr>
              <a:t> </a:t>
            </a:r>
            <a:r>
              <a:rPr lang="en-GB" dirty="0" err="1" smtClean="0">
                <a:latin typeface="Arial"/>
                <a:cs typeface="Arial"/>
              </a:rPr>
              <a:t>nepristupanje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>
                <a:latin typeface="Arial"/>
                <a:cs typeface="Arial"/>
              </a:rPr>
              <a:t>certificiranju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>
                <a:latin typeface="Arial"/>
                <a:cs typeface="Arial"/>
              </a:rPr>
              <a:t>odnosno</a:t>
            </a:r>
            <a:r>
              <a:rPr lang="en-GB" dirty="0">
                <a:latin typeface="Arial"/>
                <a:cs typeface="Arial"/>
              </a:rPr>
              <a:t> ne </a:t>
            </a:r>
            <a:r>
              <a:rPr lang="en-GB" dirty="0" err="1">
                <a:latin typeface="Arial"/>
                <a:cs typeface="Arial"/>
              </a:rPr>
              <a:t>udovoljavanje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>
                <a:latin typeface="Arial"/>
                <a:cs typeface="Arial"/>
              </a:rPr>
              <a:t>osnovnim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>
                <a:latin typeface="Arial"/>
                <a:cs typeface="Arial"/>
              </a:rPr>
              <a:t>normama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 smtClean="0">
                <a:latin typeface="Arial"/>
                <a:cs typeface="Arial"/>
              </a:rPr>
              <a:t>može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>
                <a:latin typeface="Arial"/>
                <a:cs typeface="Arial"/>
              </a:rPr>
              <a:t>imati</a:t>
            </a:r>
            <a:r>
              <a:rPr lang="en-GB" dirty="0">
                <a:latin typeface="Arial"/>
                <a:cs typeface="Arial"/>
              </a:rPr>
              <a:t> </a:t>
            </a:r>
            <a:r>
              <a:rPr lang="en-GB" dirty="0" err="1" smtClean="0">
                <a:latin typeface="Arial"/>
                <a:cs typeface="Arial"/>
              </a:rPr>
              <a:t>zaposljedicu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marL="385438" lvl="1" indent="-128270"/>
            <a:r>
              <a:rPr lang="en-GB" sz="1350" dirty="0" smtClean="0"/>
              <a:t>one</a:t>
            </a:r>
            <a:r>
              <a:rPr lang="hr-HR" sz="1350" dirty="0" err="1"/>
              <a:t>mogućen</a:t>
            </a:r>
            <a:r>
              <a:rPr lang="hr-HR" sz="1350" dirty="0"/>
              <a:t> pristup sustavu e-Građani</a:t>
            </a:r>
            <a:r>
              <a:rPr lang="en-GB" sz="1350" dirty="0"/>
              <a:t> </a:t>
            </a:r>
            <a:r>
              <a:rPr lang="hr-HR" sz="1350" dirty="0"/>
              <a:t>uporabom </a:t>
            </a:r>
            <a:r>
              <a:rPr lang="hr-HR" sz="1350" dirty="0" err="1"/>
              <a:t>AAI@EduHr</a:t>
            </a:r>
            <a:r>
              <a:rPr lang="hr-HR" sz="1350" dirty="0"/>
              <a:t> elektroničkog </a:t>
            </a:r>
            <a:r>
              <a:rPr lang="hr-HR" sz="1350" dirty="0" smtClean="0"/>
              <a:t>identiteta</a:t>
            </a:r>
            <a:endParaRPr lang="en-GB" sz="1350" dirty="0"/>
          </a:p>
          <a:p>
            <a:pPr marL="385438" lvl="1" indent="-128270"/>
            <a:r>
              <a:rPr lang="en-GB" sz="1350" dirty="0" err="1" smtClean="0">
                <a:latin typeface="Arial"/>
                <a:cs typeface="Arial"/>
              </a:rPr>
              <a:t>privremeno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hr-HR" sz="1350" dirty="0" smtClean="0">
                <a:latin typeface="Arial"/>
                <a:cs typeface="Arial"/>
              </a:rPr>
              <a:t>isključenje </a:t>
            </a:r>
            <a:r>
              <a:rPr lang="hr-HR" sz="1350" dirty="0">
                <a:latin typeface="Arial"/>
                <a:cs typeface="Arial"/>
              </a:rPr>
              <a:t>matične ustanove iz sustava </a:t>
            </a:r>
            <a:r>
              <a:rPr lang="hr-HR" sz="1350" dirty="0" err="1">
                <a:latin typeface="Arial"/>
                <a:cs typeface="Arial"/>
              </a:rPr>
              <a:t>AAI@EduHr</a:t>
            </a:r>
            <a:r>
              <a:rPr lang="hr-HR" sz="1350" dirty="0">
                <a:latin typeface="Arial"/>
                <a:cs typeface="Arial"/>
              </a:rPr>
              <a:t>. </a:t>
            </a:r>
            <a:endParaRPr lang="en-GB" sz="1350" dirty="0">
              <a:latin typeface="Arial"/>
              <a:cs typeface="Arial"/>
            </a:endParaRPr>
          </a:p>
          <a:p>
            <a:pPr marL="257168" lvl="1" indent="0">
              <a:spcBef>
                <a:spcPts val="750"/>
              </a:spcBef>
              <a:buNone/>
            </a:pPr>
            <a:endParaRPr lang="hr-H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2415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err="1">
                <a:latin typeface="Arial"/>
                <a:cs typeface="Arial"/>
              </a:rPr>
              <a:t>Razine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>
                <a:latin typeface="Arial"/>
                <a:cs typeface="Arial"/>
              </a:rPr>
              <a:t>usklađenosti</a:t>
            </a:r>
            <a:r>
              <a:rPr lang="en-GB" sz="2400" dirty="0">
                <a:latin typeface="Arial"/>
                <a:cs typeface="Arial"/>
              </a:rPr>
              <a:t> s </a:t>
            </a:r>
            <a:r>
              <a:rPr lang="en-GB" sz="2400" dirty="0" err="1">
                <a:latin typeface="Arial"/>
                <a:cs typeface="Arial"/>
              </a:rPr>
              <a:t>normama</a:t>
            </a:r>
            <a:r>
              <a:rPr lang="en-GB" sz="2400" dirty="0">
                <a:latin typeface="Arial"/>
                <a:cs typeface="Arial"/>
              </a:rPr>
              <a:t> </a:t>
            </a:r>
            <a:r>
              <a:rPr lang="en-GB" sz="2400" dirty="0" err="1" smtClean="0">
                <a:latin typeface="Arial"/>
                <a:cs typeface="Arial"/>
              </a:rPr>
              <a:t>AAI@EduHr</a:t>
            </a:r>
            <a:r>
              <a:rPr lang="en-GB" sz="2400" dirty="0" smtClean="0">
                <a:latin typeface="Arial"/>
                <a:cs typeface="Arial"/>
              </a:rPr>
              <a:t>(2)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28270" indent="-128270"/>
            <a:endParaRPr lang="en-GB" dirty="0" smtClean="0">
              <a:latin typeface="Arial"/>
              <a:cs typeface="Arial"/>
            </a:endParaRPr>
          </a:p>
          <a:p>
            <a:pPr marL="257168" lvl="1" indent="0">
              <a:spcBef>
                <a:spcPts val="750"/>
              </a:spcBef>
              <a:buNone/>
            </a:pPr>
            <a:endParaRPr lang="hr-HR" dirty="0">
              <a:latin typeface="Arial"/>
              <a:cs typeface="Arial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999737"/>
              </p:ext>
            </p:extLst>
          </p:nvPr>
        </p:nvGraphicFramePr>
        <p:xfrm>
          <a:off x="628651" y="1143001"/>
          <a:ext cx="7886700" cy="3384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539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Sadržaj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268019"/>
            <a:ext cx="7886700" cy="33647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72720" lvl="0" indent="-172720">
              <a:spcBef>
                <a:spcPts val="750"/>
              </a:spcBef>
            </a:pPr>
            <a:r>
              <a:rPr lang="hr-HR" dirty="0">
                <a:solidFill>
                  <a:prstClr val="black"/>
                </a:solidFill>
              </a:rPr>
              <a:t>Kako do potvrde o sudjelovanju i digitalne značke</a:t>
            </a:r>
            <a:r>
              <a:rPr lang="hr-HR" dirty="0" smtClean="0">
                <a:solidFill>
                  <a:prstClr val="black"/>
                </a:solidFill>
              </a:rPr>
              <a:t>?</a:t>
            </a:r>
            <a:endParaRPr lang="en-GB" dirty="0" smtClean="0"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r>
              <a:rPr lang="en-GB" dirty="0" err="1" smtClean="0"/>
              <a:t>Što</a:t>
            </a:r>
            <a:r>
              <a:rPr lang="en-GB" dirty="0" smtClean="0"/>
              <a:t> je </a:t>
            </a:r>
            <a:r>
              <a:rPr lang="en-GB" dirty="0" err="1" smtClean="0"/>
              <a:t>AAI@EduHr</a:t>
            </a:r>
            <a:r>
              <a:rPr lang="hr-HR" dirty="0" smtClean="0"/>
              <a:t>?</a:t>
            </a:r>
            <a:endParaRPr lang="en-GB" dirty="0">
              <a:latin typeface="Arial"/>
              <a:cs typeface="Arial"/>
            </a:endParaRPr>
          </a:p>
          <a:p>
            <a:pPr marL="856800" indent="-172720">
              <a:spcBef>
                <a:spcPts val="375"/>
              </a:spcBef>
            </a:pPr>
            <a:r>
              <a:rPr lang="en-GB" dirty="0" err="1">
                <a:latin typeface="Arial"/>
                <a:cs typeface="Arial"/>
              </a:rPr>
              <a:t>Općenito</a:t>
            </a:r>
            <a:r>
              <a:rPr lang="en-GB" dirty="0">
                <a:latin typeface="Arial"/>
                <a:cs typeface="Arial"/>
              </a:rPr>
              <a:t> o </a:t>
            </a:r>
            <a:r>
              <a:rPr lang="en-GB" dirty="0" err="1">
                <a:latin typeface="Arial"/>
                <a:cs typeface="Arial"/>
              </a:rPr>
              <a:t>certificiranju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subjekata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hr-HR" dirty="0">
                <a:latin typeface="Arial"/>
                <a:cs typeface="Arial"/>
              </a:rPr>
              <a:t>u sustavu </a:t>
            </a:r>
            <a:r>
              <a:rPr lang="hr-HR" dirty="0" err="1">
                <a:latin typeface="Arial"/>
                <a:cs typeface="Arial"/>
              </a:rPr>
              <a:t>AAI@EduHr</a:t>
            </a:r>
            <a:endParaRPr lang="en-GB" dirty="0">
              <a:latin typeface="Arial"/>
              <a:cs typeface="Arial"/>
            </a:endParaRPr>
          </a:p>
          <a:p>
            <a:pPr marL="856800" lvl="3" indent="-172720">
              <a:spcBef>
                <a:spcPts val="375"/>
              </a:spcBef>
            </a:pPr>
            <a:r>
              <a:rPr lang="en-GB" sz="1350" dirty="0" err="1">
                <a:latin typeface="Arial"/>
                <a:cs typeface="Arial"/>
              </a:rPr>
              <a:t>Način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provjere</a:t>
            </a:r>
            <a:endParaRPr lang="en-GB" sz="1350" dirty="0">
              <a:latin typeface="Arial"/>
              <a:cs typeface="Arial"/>
            </a:endParaRPr>
          </a:p>
          <a:p>
            <a:pPr marL="856800" lvl="3" indent="-172720">
              <a:spcBef>
                <a:spcPts val="375"/>
              </a:spcBef>
            </a:pPr>
            <a:r>
              <a:rPr lang="en-GB" sz="1350" dirty="0" err="1">
                <a:latin typeface="Arial"/>
                <a:cs typeface="Arial"/>
              </a:rPr>
              <a:t>Certificiranje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i</a:t>
            </a:r>
            <a:r>
              <a:rPr lang="en-GB" sz="1350" dirty="0">
                <a:latin typeface="Arial"/>
                <a:cs typeface="Arial"/>
              </a:rPr>
              <a:t> s</a:t>
            </a:r>
            <a:r>
              <a:rPr lang="hr-HR" sz="1350" dirty="0">
                <a:latin typeface="Arial"/>
                <a:cs typeface="Arial"/>
              </a:rPr>
              <a:t>ustav </a:t>
            </a:r>
            <a:r>
              <a:rPr lang="hr-HR" sz="1350" dirty="0" err="1">
                <a:latin typeface="Arial"/>
                <a:cs typeface="Arial"/>
              </a:rPr>
              <a:t>AAI@EduHr</a:t>
            </a:r>
            <a:r>
              <a:rPr lang="hr-HR" sz="1350" dirty="0">
                <a:latin typeface="Arial"/>
                <a:cs typeface="Arial"/>
              </a:rPr>
              <a:t> kroz brojeve</a:t>
            </a:r>
            <a:endParaRPr lang="en-GB" sz="1350" dirty="0"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r>
              <a:rPr lang="en-GB" sz="1400" dirty="0" err="1">
                <a:latin typeface="Arial"/>
                <a:cs typeface="Arial"/>
              </a:rPr>
              <a:t>Certificiranje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usluga</a:t>
            </a:r>
            <a:r>
              <a:rPr lang="hr-HR" sz="1400" dirty="0">
                <a:latin typeface="Arial"/>
                <a:cs typeface="Arial"/>
              </a:rPr>
              <a:t> u sustavu </a:t>
            </a:r>
            <a:r>
              <a:rPr lang="hr-HR" sz="1400" dirty="0" err="1">
                <a:latin typeface="Arial"/>
                <a:cs typeface="Arial"/>
              </a:rPr>
              <a:t>AAI@EduHr</a:t>
            </a:r>
            <a:r>
              <a:rPr lang="en-GB" sz="1400" dirty="0">
                <a:latin typeface="Arial"/>
                <a:cs typeface="Arial"/>
              </a:rPr>
              <a:t>:</a:t>
            </a:r>
            <a:endParaRPr lang="hr-HR" dirty="0"/>
          </a:p>
          <a:p>
            <a:pPr marL="856615" lvl="2" indent="-172720">
              <a:spcBef>
                <a:spcPts val="375"/>
              </a:spcBef>
            </a:pPr>
            <a:r>
              <a:rPr lang="en-GB" sz="1350" dirty="0" err="1">
                <a:latin typeface="Arial"/>
                <a:cs typeface="Arial"/>
              </a:rPr>
              <a:t>Razine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usklađenosti</a:t>
            </a:r>
            <a:r>
              <a:rPr lang="en-GB" sz="1350" dirty="0">
                <a:latin typeface="Arial"/>
                <a:cs typeface="Arial"/>
              </a:rPr>
              <a:t> s </a:t>
            </a:r>
            <a:r>
              <a:rPr lang="en-GB" sz="1350" dirty="0" err="1">
                <a:latin typeface="Arial"/>
                <a:cs typeface="Arial"/>
              </a:rPr>
              <a:t>normama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AAI@EduHr</a:t>
            </a:r>
            <a:endParaRPr lang="en-GB" sz="1350" dirty="0">
              <a:latin typeface="Arial"/>
              <a:cs typeface="Arial"/>
            </a:endParaRPr>
          </a:p>
          <a:p>
            <a:pPr marL="856615" lvl="2" indent="-172720">
              <a:spcBef>
                <a:spcPts val="375"/>
              </a:spcBef>
            </a:pPr>
            <a:r>
              <a:rPr lang="hr-HR" sz="1350" dirty="0">
                <a:latin typeface="Arial"/>
                <a:cs typeface="Arial"/>
              </a:rPr>
              <a:t>Preporuke za administratore usluga</a:t>
            </a:r>
            <a:endParaRPr lang="en-GB" sz="1350" dirty="0">
              <a:latin typeface="Arial"/>
              <a:cs typeface="Arial"/>
            </a:endParaRPr>
          </a:p>
          <a:p>
            <a:pPr marL="856615" lvl="2" indent="-172720">
              <a:spcBef>
                <a:spcPts val="375"/>
              </a:spcBef>
            </a:pPr>
            <a:r>
              <a:rPr lang="hr-HR" sz="1350" dirty="0">
                <a:latin typeface="Arial"/>
                <a:cs typeface="Arial"/>
              </a:rPr>
              <a:t>Novosti u normama u certificiranju</a:t>
            </a:r>
            <a:r>
              <a:rPr lang="en-GB" sz="1350" dirty="0">
                <a:latin typeface="Arial"/>
                <a:cs typeface="Arial"/>
              </a:rPr>
              <a:t> </a:t>
            </a:r>
            <a:r>
              <a:rPr lang="en-GB" sz="1350" dirty="0" err="1">
                <a:latin typeface="Arial"/>
                <a:cs typeface="Arial"/>
              </a:rPr>
              <a:t>usluga</a:t>
            </a:r>
            <a:endParaRPr lang="en-GB" sz="1350" dirty="0"/>
          </a:p>
          <a:p>
            <a:pPr marL="172720" lvl="0" indent="-172720">
              <a:spcBef>
                <a:spcPts val="750"/>
              </a:spcBef>
            </a:pPr>
            <a:r>
              <a:rPr lang="en-GB" sz="1400" dirty="0" err="1">
                <a:latin typeface="Arial"/>
                <a:cs typeface="Arial"/>
              </a:rPr>
              <a:t>Certificiranje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matičnih</a:t>
            </a:r>
            <a:r>
              <a:rPr lang="en-GB" sz="1400" dirty="0">
                <a:latin typeface="Arial"/>
                <a:cs typeface="Arial"/>
              </a:rPr>
              <a:t> </a:t>
            </a:r>
            <a:r>
              <a:rPr lang="en-GB" sz="1400" dirty="0" err="1">
                <a:latin typeface="Arial"/>
                <a:cs typeface="Arial"/>
              </a:rPr>
              <a:t>ustanova</a:t>
            </a:r>
            <a:r>
              <a:rPr lang="hr-HR" sz="1400" dirty="0">
                <a:latin typeface="Arial"/>
                <a:cs typeface="Arial"/>
              </a:rPr>
              <a:t> u sustavu </a:t>
            </a:r>
            <a:r>
              <a:rPr lang="hr-HR" sz="1400" dirty="0" err="1">
                <a:latin typeface="Arial"/>
                <a:cs typeface="Arial"/>
              </a:rPr>
              <a:t>AAI@EduHr</a:t>
            </a:r>
            <a:endParaRPr lang="hr-HR" dirty="0"/>
          </a:p>
          <a:p>
            <a:pPr marL="856615" lvl="2" indent="-172720">
              <a:spcBef>
                <a:spcPts val="375"/>
              </a:spcBef>
            </a:pPr>
            <a:r>
              <a:rPr lang="en-GB" sz="1350" dirty="0" err="1">
                <a:solidFill>
                  <a:prstClr val="black"/>
                </a:solidFill>
                <a:latin typeface="Arial"/>
                <a:cs typeface="Arial"/>
              </a:rPr>
              <a:t>Razine</a:t>
            </a:r>
            <a:r>
              <a:rPr lang="en-GB" sz="13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sz="1350" dirty="0" err="1">
                <a:solidFill>
                  <a:prstClr val="black"/>
                </a:solidFill>
                <a:latin typeface="Arial"/>
                <a:cs typeface="Arial"/>
              </a:rPr>
              <a:t>usklađenosti</a:t>
            </a:r>
            <a:r>
              <a:rPr lang="en-GB" sz="1350" dirty="0">
                <a:solidFill>
                  <a:prstClr val="black"/>
                </a:solidFill>
                <a:latin typeface="Arial"/>
                <a:cs typeface="Arial"/>
              </a:rPr>
              <a:t> s </a:t>
            </a:r>
            <a:r>
              <a:rPr lang="en-GB" sz="1350" dirty="0" err="1">
                <a:solidFill>
                  <a:prstClr val="black"/>
                </a:solidFill>
                <a:latin typeface="Arial"/>
                <a:cs typeface="Arial"/>
              </a:rPr>
              <a:t>normama</a:t>
            </a:r>
            <a:r>
              <a:rPr lang="en-GB" sz="13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GB" sz="1350" dirty="0" err="1">
                <a:solidFill>
                  <a:prstClr val="black"/>
                </a:solidFill>
                <a:latin typeface="Arial"/>
                <a:cs typeface="Arial"/>
              </a:rPr>
              <a:t>AAI@EduHr</a:t>
            </a:r>
            <a:endParaRPr lang="en-GB" sz="1350" dirty="0">
              <a:solidFill>
                <a:prstClr val="black"/>
              </a:solidFill>
              <a:latin typeface="Arial"/>
              <a:cs typeface="Arial"/>
            </a:endParaRPr>
          </a:p>
          <a:p>
            <a:pPr marL="856615" lvl="2" indent="-172720">
              <a:spcBef>
                <a:spcPts val="375"/>
              </a:spcBef>
            </a:pPr>
            <a:endParaRPr lang="en-GB" sz="10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0339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Hvala</a:t>
            </a:r>
            <a:r>
              <a:rPr lang="en-GB" dirty="0"/>
              <a:t> </a:t>
            </a:r>
            <a:r>
              <a:rPr lang="en-GB" dirty="0" err="1" smtClean="0"/>
              <a:t>Vam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/>
              <a:t>pažnji</a:t>
            </a:r>
            <a:r>
              <a:rPr lang="en-GB" dirty="0"/>
              <a:t>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854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109885"/>
            <a:ext cx="7886700" cy="994172"/>
          </a:xfrm>
        </p:spPr>
        <p:txBody>
          <a:bodyPr/>
          <a:lstStyle/>
          <a:p>
            <a:r>
              <a:rPr lang="hr-HR" dirty="0" smtClean="0"/>
              <a:t>Kako do potvrde o sudjelovanju i digitalne značke?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920707"/>
            <a:ext cx="7886700" cy="3535142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750"/>
              </a:spcBef>
              <a:buFont typeface="+mj-lt"/>
              <a:buAutoNum type="arabicPeriod"/>
            </a:pPr>
            <a:r>
              <a:rPr lang="hr-HR" dirty="0" smtClean="0"/>
              <a:t>prijavite se na sustav za online tečajeve Srca (</a:t>
            </a:r>
            <a:r>
              <a:rPr lang="hr-HR" dirty="0" smtClean="0">
                <a:hlinkClick r:id="rId2"/>
              </a:rPr>
              <a:t>https://lms3.srce.hr/moodle</a:t>
            </a:r>
            <a:r>
              <a:rPr lang="hr-HR" dirty="0" smtClean="0"/>
              <a:t>)</a:t>
            </a:r>
          </a:p>
          <a:p>
            <a:pPr marL="342900" indent="-342900">
              <a:lnSpc>
                <a:spcPct val="100000"/>
              </a:lnSpc>
              <a:spcBef>
                <a:spcPts val="750"/>
              </a:spcBef>
              <a:buFont typeface="+mj-lt"/>
              <a:buAutoNum type="arabicPeriod"/>
            </a:pPr>
            <a:r>
              <a:rPr lang="hr-HR" dirty="0" smtClean="0"/>
              <a:t>kliknite na izravnu poveznicu kolegija te se prijavite u kolegij putem lozinke</a:t>
            </a:r>
          </a:p>
          <a:p>
            <a:pPr marL="542919" lvl="1" indent="-285750">
              <a:lnSpc>
                <a:spcPct val="100000"/>
              </a:lnSpc>
              <a:spcBef>
                <a:spcPts val="750"/>
              </a:spcBef>
            </a:pPr>
            <a:r>
              <a:rPr lang="hr-HR" sz="1350" dirty="0" smtClean="0"/>
              <a:t>izravna poveznica na kolegij:  </a:t>
            </a:r>
            <a:r>
              <a:rPr lang="hr-HR" sz="1350" u="sng" dirty="0" smtClean="0">
                <a:hlinkClick r:id="rId3"/>
              </a:rPr>
              <a:t>https://lms3.srce.hr/moodle/course/view.php?id=190</a:t>
            </a:r>
            <a:endParaRPr lang="hr-HR" sz="1350" u="sng" dirty="0" smtClean="0"/>
          </a:p>
          <a:p>
            <a:pPr marL="542919" lvl="1" indent="-285750">
              <a:lnSpc>
                <a:spcPct val="100000"/>
              </a:lnSpc>
              <a:spcBef>
                <a:spcPts val="750"/>
              </a:spcBef>
            </a:pPr>
            <a:r>
              <a:rPr lang="hr-HR" sz="1350" dirty="0" smtClean="0"/>
              <a:t>lozinka za pristup: AAI20211014</a:t>
            </a:r>
          </a:p>
          <a:p>
            <a:pPr marL="342901" indent="-342900">
              <a:lnSpc>
                <a:spcPct val="100000"/>
              </a:lnSpc>
              <a:spcBef>
                <a:spcPts val="750"/>
              </a:spcBef>
              <a:buFont typeface="+mj-lt"/>
              <a:buAutoNum type="arabicPeriod"/>
            </a:pPr>
            <a:r>
              <a:rPr lang="hr-HR" dirty="0" smtClean="0"/>
              <a:t>potvrdite sudjelovanje na </a:t>
            </a:r>
            <a:r>
              <a:rPr lang="hr-HR" dirty="0" err="1" smtClean="0"/>
              <a:t>webinaru</a:t>
            </a:r>
            <a:r>
              <a:rPr lang="hr-HR" dirty="0" smtClean="0"/>
              <a:t> Srca klikom na kvadratić i automatski će vam biti dodijeljena digitalna značka te će vam potvrda o sudjelovanju biti vidljiva za preuzimanje</a:t>
            </a:r>
          </a:p>
          <a:p>
            <a:pPr marL="342901" indent="-342900">
              <a:lnSpc>
                <a:spcPct val="100000"/>
              </a:lnSpc>
              <a:spcBef>
                <a:spcPts val="750"/>
              </a:spcBef>
              <a:buFont typeface="+mj-lt"/>
              <a:buAutoNum type="arabicPeriod"/>
            </a:pPr>
            <a:r>
              <a:rPr lang="hr-HR" dirty="0" smtClean="0"/>
              <a:t>uz digitalnu značku i potvrdu o sudjelovanju, bit će vam dostupan kratak i anoniman upitnik o zadovoljstvu </a:t>
            </a:r>
            <a:r>
              <a:rPr lang="hr-HR" dirty="0" err="1" smtClean="0"/>
              <a:t>webinarom</a:t>
            </a:r>
            <a:r>
              <a:rPr lang="hr-HR" dirty="0" smtClean="0"/>
              <a:t> pa vas molimo da ga ispunite.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504" y="3237668"/>
            <a:ext cx="4121905" cy="128109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Strelica ulijevo 4"/>
          <p:cNvSpPr/>
          <p:nvPr/>
        </p:nvSpPr>
        <p:spPr>
          <a:xfrm>
            <a:off x="6528390" y="3953890"/>
            <a:ext cx="306825" cy="93232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210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Što</a:t>
            </a:r>
            <a:r>
              <a:rPr lang="en-GB" dirty="0"/>
              <a:t> je </a:t>
            </a:r>
            <a:r>
              <a:rPr lang="en-GB" dirty="0" err="1"/>
              <a:t>AAI@EduHr</a:t>
            </a:r>
            <a:endParaRPr lang="hr-HR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2800" indent="-172800">
              <a:spcBef>
                <a:spcPts val="750"/>
              </a:spcBef>
            </a:pPr>
            <a:r>
              <a:rPr lang="hr-HR" dirty="0" err="1"/>
              <a:t>Autentikacijska</a:t>
            </a:r>
            <a:r>
              <a:rPr lang="hr-HR" dirty="0"/>
              <a:t> i autorizacijska infrastruktura znanosti i visokog obrazovanja u </a:t>
            </a:r>
            <a:r>
              <a:rPr lang="en-GB" dirty="0"/>
              <a:t>RH</a:t>
            </a:r>
            <a:r>
              <a:rPr lang="hr-HR" dirty="0"/>
              <a:t> (</a:t>
            </a:r>
            <a:r>
              <a:rPr lang="hr-HR" dirty="0" err="1"/>
              <a:t>AAI@EduHr</a:t>
            </a:r>
            <a:r>
              <a:rPr lang="hr-HR" dirty="0" smtClean="0"/>
              <a:t>) </a:t>
            </a:r>
            <a:endParaRPr lang="hr-HR" dirty="0"/>
          </a:p>
          <a:p>
            <a:pPr marL="172800" indent="-172800">
              <a:spcBef>
                <a:spcPts val="750"/>
              </a:spcBef>
            </a:pPr>
            <a:r>
              <a:rPr lang="en-GB" dirty="0" err="1"/>
              <a:t>i</a:t>
            </a:r>
            <a:r>
              <a:rPr lang="en-GB" dirty="0" err="1" smtClean="0"/>
              <a:t>nfrastrukturni</a:t>
            </a:r>
            <a:r>
              <a:rPr lang="en-GB" dirty="0"/>
              <a:t>, </a:t>
            </a:r>
            <a:r>
              <a:rPr lang="en-GB" dirty="0" err="1"/>
              <a:t>posrednički</a:t>
            </a:r>
            <a:r>
              <a:rPr lang="en-GB" dirty="0"/>
              <a:t> </a:t>
            </a:r>
            <a:r>
              <a:rPr lang="en-GB" dirty="0" err="1" smtClean="0"/>
              <a:t>sustav</a:t>
            </a:r>
            <a:r>
              <a:rPr lang="en-GB" dirty="0" smtClean="0"/>
              <a:t> </a:t>
            </a:r>
            <a:endParaRPr lang="en-GB" dirty="0"/>
          </a:p>
          <a:p>
            <a:pPr marL="172800" indent="-172800">
              <a:spcBef>
                <a:spcPts val="750"/>
              </a:spcBef>
            </a:pPr>
            <a:r>
              <a:rPr lang="en-GB" dirty="0" err="1" smtClean="0"/>
              <a:t>omogućava</a:t>
            </a:r>
            <a:r>
              <a:rPr lang="en-GB" dirty="0" smtClean="0"/>
              <a:t> s</a:t>
            </a:r>
            <a:r>
              <a:rPr lang="hr-HR" dirty="0" err="1" smtClean="0"/>
              <a:t>igurno</a:t>
            </a:r>
            <a:r>
              <a:rPr lang="hr-HR" dirty="0"/>
              <a:t>, pouzdano i efikasno upravljanje elektroničkim identitetima te njihovu uporabu za pristup mrežnim i mrežom dostupnim </a:t>
            </a:r>
            <a:r>
              <a:rPr lang="hr-HR" dirty="0" smtClean="0"/>
              <a:t>resursima </a:t>
            </a:r>
            <a:endParaRPr lang="en-GB" dirty="0"/>
          </a:p>
          <a:p>
            <a:pPr marL="172800" indent="-172800">
              <a:spcBef>
                <a:spcPts val="750"/>
              </a:spcBef>
            </a:pPr>
            <a:r>
              <a:rPr lang="en-GB" dirty="0" smtClean="0"/>
              <a:t>k</a:t>
            </a:r>
            <a:r>
              <a:rPr lang="hr-HR" dirty="0" smtClean="0"/>
              <a:t>ako </a:t>
            </a:r>
            <a:r>
              <a:rPr lang="hr-HR" dirty="0"/>
              <a:t>bi </a:t>
            </a:r>
            <a:r>
              <a:rPr lang="hr-HR" dirty="0" err="1"/>
              <a:t>AAI@EduHr</a:t>
            </a:r>
            <a:r>
              <a:rPr lang="hr-HR" dirty="0"/>
              <a:t> sigurno i pouzdano ispunila svoju zadaću nužno je da su svi njeni elementi usklađeni s odgovarajućim </a:t>
            </a:r>
            <a:r>
              <a:rPr lang="hr-HR" dirty="0" smtClean="0"/>
              <a:t>normama </a:t>
            </a:r>
            <a:endParaRPr lang="hr-HR" dirty="0"/>
          </a:p>
          <a:p>
            <a:pPr marL="172800" indent="-172800">
              <a:spcBef>
                <a:spcPts val="750"/>
              </a:spcBef>
            </a:pPr>
            <a:r>
              <a:rPr lang="en-GB" dirty="0" smtClean="0"/>
              <a:t>o</a:t>
            </a:r>
            <a:r>
              <a:rPr lang="pl-PL" dirty="0" smtClean="0"/>
              <a:t>rganizacijsk</a:t>
            </a:r>
            <a:r>
              <a:rPr lang="en-GB" dirty="0"/>
              <a:t>e</a:t>
            </a:r>
            <a:r>
              <a:rPr lang="pl-PL" dirty="0"/>
              <a:t>, informacijsk</a:t>
            </a:r>
            <a:r>
              <a:rPr lang="en-GB" dirty="0"/>
              <a:t>e</a:t>
            </a:r>
            <a:r>
              <a:rPr lang="pl-PL" dirty="0"/>
              <a:t> i tehničk</a:t>
            </a:r>
            <a:r>
              <a:rPr lang="en-GB" dirty="0"/>
              <a:t>e</a:t>
            </a:r>
            <a:r>
              <a:rPr lang="pl-PL" dirty="0"/>
              <a:t> </a:t>
            </a:r>
            <a:r>
              <a:rPr lang="en-GB" dirty="0"/>
              <a:t>n</a:t>
            </a:r>
            <a:r>
              <a:rPr lang="hr-HR" dirty="0"/>
              <a:t>orme sustava </a:t>
            </a:r>
            <a:r>
              <a:rPr lang="hr-HR" dirty="0" err="1"/>
              <a:t>AAI@EduHr</a:t>
            </a:r>
            <a:r>
              <a:rPr lang="hr-HR" dirty="0"/>
              <a:t> definirane su Pravilnikom o ustroju </a:t>
            </a:r>
            <a:r>
              <a:rPr lang="hr-HR" dirty="0" err="1" smtClean="0"/>
              <a:t>AAI@EduHr</a:t>
            </a:r>
            <a:r>
              <a:rPr lang="hr-HR" dirty="0" smtClean="0"/>
              <a:t> </a:t>
            </a:r>
            <a:endParaRPr lang="en-GB" dirty="0"/>
          </a:p>
          <a:p>
            <a:pPr marL="172800" indent="-172800">
              <a:spcBef>
                <a:spcPts val="750"/>
              </a:spcBef>
            </a:pPr>
            <a:r>
              <a:rPr lang="en-GB" dirty="0"/>
              <a:t>P</a:t>
            </a:r>
            <a:r>
              <a:rPr lang="hr-HR" dirty="0" err="1"/>
              <a:t>ropisuje</a:t>
            </a:r>
            <a:r>
              <a:rPr lang="hr-HR" dirty="0"/>
              <a:t> Koordinator </a:t>
            </a:r>
            <a:r>
              <a:rPr lang="hr-HR" dirty="0" err="1"/>
              <a:t>AAI@EduHr</a:t>
            </a:r>
            <a:r>
              <a:rPr lang="hr-HR" dirty="0"/>
              <a:t> – </a:t>
            </a:r>
            <a:r>
              <a:rPr lang="hr-HR" dirty="0" smtClean="0"/>
              <a:t>Srce </a:t>
            </a:r>
            <a:endParaRPr lang="en-GB" dirty="0"/>
          </a:p>
          <a:p>
            <a:pPr marL="172800" indent="-172800">
              <a:spcBef>
                <a:spcPts val="750"/>
              </a:spcBef>
            </a:pPr>
            <a:r>
              <a:rPr lang="hr-HR" dirty="0"/>
              <a:t>Web: </a:t>
            </a:r>
            <a:r>
              <a:rPr lang="hr-HR" dirty="0">
                <a:hlinkClick r:id="rId2"/>
              </a:rPr>
              <a:t>http://www.aaiedu.hr</a:t>
            </a:r>
            <a:endParaRPr lang="en-GB" dirty="0"/>
          </a:p>
          <a:p>
            <a:pPr marL="172800" indent="-172800">
              <a:spcBef>
                <a:spcPts val="750"/>
              </a:spcBef>
            </a:pPr>
            <a:r>
              <a:rPr lang="hr-HR" dirty="0"/>
              <a:t>E-mail: </a:t>
            </a:r>
            <a:r>
              <a:rPr lang="hr-HR" dirty="0" err="1"/>
              <a:t>aai@srce.h</a:t>
            </a:r>
            <a:r>
              <a:rPr lang="en-GB" dirty="0"/>
              <a:t>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4797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Općenito</a:t>
            </a:r>
            <a:r>
              <a:rPr lang="en-GB" dirty="0"/>
              <a:t> o </a:t>
            </a:r>
            <a:r>
              <a:rPr lang="en-GB" dirty="0" err="1"/>
              <a:t>certificiranju</a:t>
            </a:r>
            <a:r>
              <a:rPr lang="en-GB" dirty="0"/>
              <a:t> </a:t>
            </a:r>
            <a:r>
              <a:rPr lang="en-GB" dirty="0" err="1"/>
              <a:t>subjekata</a:t>
            </a:r>
            <a:r>
              <a:rPr lang="en-GB" dirty="0"/>
              <a:t> </a:t>
            </a:r>
            <a:r>
              <a:rPr lang="hr-HR" dirty="0"/>
              <a:t>u sustavu </a:t>
            </a:r>
            <a:r>
              <a:rPr lang="hr-HR" dirty="0" err="1"/>
              <a:t>AAI@EduHr</a:t>
            </a:r>
            <a:endParaRPr lang="hr-HR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40365" y="1205258"/>
            <a:ext cx="7886700" cy="34171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72720" indent="-172720">
              <a:spcBef>
                <a:spcPts val="750"/>
              </a:spcBef>
            </a:pPr>
            <a:r>
              <a:rPr lang="hr-HR" dirty="0"/>
              <a:t>Pravilnikom o ustroju, sustav </a:t>
            </a:r>
            <a:r>
              <a:rPr lang="hr-HR" dirty="0" err="1"/>
              <a:t>AAI@EduHr</a:t>
            </a:r>
            <a:r>
              <a:rPr lang="hr-HR" dirty="0"/>
              <a:t> definiran je kao federacija ustanova članica koje mogu biti matične ustanove i/ili davatelji </a:t>
            </a:r>
            <a:r>
              <a:rPr lang="hr-HR" dirty="0" smtClean="0"/>
              <a:t>usluga</a:t>
            </a:r>
            <a:endParaRPr lang="en-GB" dirty="0" smtClean="0"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r>
              <a:rPr lang="en-GB" dirty="0" smtClean="0">
                <a:latin typeface="Arial"/>
                <a:cs typeface="Arial"/>
              </a:rPr>
              <a:t>u tom </a:t>
            </a:r>
            <a:r>
              <a:rPr lang="en-GB" dirty="0" err="1" smtClean="0">
                <a:latin typeface="Arial"/>
                <a:cs typeface="Arial"/>
              </a:rPr>
              <a:t>smislu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na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hr-HR" dirty="0">
                <a:latin typeface="Arial"/>
                <a:cs typeface="Arial"/>
              </a:rPr>
              <a:t>sustav </a:t>
            </a:r>
            <a:r>
              <a:rPr lang="hr-HR" dirty="0" err="1">
                <a:latin typeface="Arial"/>
                <a:cs typeface="Arial"/>
              </a:rPr>
              <a:t>AAI@EduHr</a:t>
            </a:r>
            <a:r>
              <a:rPr lang="hr-HR" dirty="0">
                <a:latin typeface="Arial"/>
                <a:cs typeface="Arial"/>
              </a:rPr>
              <a:t> može se gledati kao na krug povjerenja u kojem svi subjekti s povjerenjem u kvalitetu i pouzdanost prihvaćaju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elektroničke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identitete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koji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su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izdani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>
                <a:latin typeface="Arial"/>
                <a:cs typeface="Arial"/>
              </a:rPr>
              <a:t>od </a:t>
            </a:r>
            <a:r>
              <a:rPr lang="en-GB" dirty="0" err="1">
                <a:latin typeface="Arial"/>
                <a:cs typeface="Arial"/>
              </a:rPr>
              <a:t>strane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matičnih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ustanova</a:t>
            </a:r>
            <a:endParaRPr lang="hr-HR" dirty="0"/>
          </a:p>
          <a:p>
            <a:pPr marL="172720" indent="-172720">
              <a:spcBef>
                <a:spcPts val="750"/>
              </a:spcBef>
            </a:pPr>
            <a:r>
              <a:rPr lang="en-GB" dirty="0" err="1" smtClean="0">
                <a:latin typeface="Arial"/>
                <a:cs typeface="Arial"/>
              </a:rPr>
              <a:t>za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očuvanje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hr-HR" dirty="0" err="1">
                <a:latin typeface="Arial"/>
                <a:cs typeface="Arial"/>
              </a:rPr>
              <a:t>povjerenj</a:t>
            </a:r>
            <a:r>
              <a:rPr lang="en-GB" dirty="0">
                <a:latin typeface="Arial"/>
                <a:cs typeface="Arial"/>
              </a:rPr>
              <a:t>a</a:t>
            </a:r>
            <a:r>
              <a:rPr lang="hr-HR" dirty="0">
                <a:latin typeface="Arial"/>
                <a:cs typeface="Arial"/>
              </a:rPr>
              <a:t> i pouzdanost</a:t>
            </a:r>
            <a:r>
              <a:rPr lang="en-GB" dirty="0" err="1">
                <a:latin typeface="Arial"/>
                <a:cs typeface="Arial"/>
              </a:rPr>
              <a:t>i</a:t>
            </a:r>
            <a:r>
              <a:rPr lang="hr-HR" dirty="0">
                <a:latin typeface="Arial"/>
                <a:cs typeface="Arial"/>
              </a:rPr>
              <a:t> sustava, svi subjekti </a:t>
            </a:r>
            <a:r>
              <a:rPr lang="en-GB" dirty="0">
                <a:latin typeface="Arial"/>
                <a:cs typeface="Arial"/>
              </a:rPr>
              <a:t>se </a:t>
            </a:r>
            <a:r>
              <a:rPr lang="en-GB" dirty="0" err="1">
                <a:latin typeface="Arial"/>
                <a:cs typeface="Arial"/>
              </a:rPr>
              <a:t>trebaju</a:t>
            </a:r>
            <a:r>
              <a:rPr lang="hr-HR" dirty="0">
                <a:latin typeface="Arial"/>
                <a:cs typeface="Arial"/>
              </a:rPr>
              <a:t> pridržava</a:t>
            </a:r>
            <a:r>
              <a:rPr lang="en-GB" dirty="0" err="1">
                <a:latin typeface="Arial"/>
                <a:cs typeface="Arial"/>
              </a:rPr>
              <a:t>ti</a:t>
            </a:r>
            <a:r>
              <a:rPr lang="hr-HR" dirty="0">
                <a:latin typeface="Arial"/>
                <a:cs typeface="Arial"/>
              </a:rPr>
              <a:t> </a:t>
            </a:r>
            <a:r>
              <a:rPr lang="hr-HR" dirty="0" smtClean="0">
                <a:latin typeface="Arial"/>
                <a:cs typeface="Arial"/>
              </a:rPr>
              <a:t>normi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sustava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AAI@EduHr</a:t>
            </a:r>
            <a:endParaRPr lang="en-GB" dirty="0"/>
          </a:p>
          <a:p>
            <a:pPr marL="172720" indent="-172720">
              <a:spcBef>
                <a:spcPts val="750"/>
              </a:spcBef>
            </a:pPr>
            <a:r>
              <a:rPr lang="en-GB" dirty="0" smtClean="0"/>
              <a:t>k</a:t>
            </a:r>
            <a:r>
              <a:rPr lang="hr-HR" dirty="0" smtClean="0"/>
              <a:t>ako </a:t>
            </a:r>
            <a:r>
              <a:rPr lang="hr-HR" dirty="0"/>
              <a:t>bi se provjerilo koliko subjekti  poštuju pravila i norme sustava </a:t>
            </a:r>
            <a:r>
              <a:rPr lang="hr-HR" dirty="0" err="1"/>
              <a:t>AAI@EduHr</a:t>
            </a:r>
            <a:r>
              <a:rPr lang="hr-HR" dirty="0"/>
              <a:t> </a:t>
            </a:r>
            <a:r>
              <a:rPr lang="en-GB" dirty="0" err="1"/>
              <a:t>u</a:t>
            </a:r>
            <a:r>
              <a:rPr lang="en-GB" dirty="0" err="1" smtClean="0"/>
              <a:t>strojen</a:t>
            </a:r>
            <a:r>
              <a:rPr lang="en-GB" dirty="0" smtClean="0"/>
              <a:t> je </a:t>
            </a:r>
            <a:r>
              <a:rPr lang="hr-HR" dirty="0" smtClean="0"/>
              <a:t>sustav </a:t>
            </a:r>
            <a:r>
              <a:rPr lang="en-GB" dirty="0" err="1" smtClean="0"/>
              <a:t>provjere</a:t>
            </a:r>
            <a:r>
              <a:rPr lang="en-GB" dirty="0" smtClean="0"/>
              <a:t> </a:t>
            </a:r>
            <a:r>
              <a:rPr lang="en-GB" dirty="0" err="1" smtClean="0"/>
              <a:t>usklađenosti</a:t>
            </a:r>
            <a:r>
              <a:rPr lang="en-GB" dirty="0" smtClean="0"/>
              <a:t> </a:t>
            </a:r>
            <a:r>
              <a:rPr lang="hr-HR" dirty="0" smtClean="0"/>
              <a:t>subjekta s normama sustava</a:t>
            </a:r>
            <a:r>
              <a:rPr lang="en-GB" dirty="0" smtClean="0"/>
              <a:t> – </a:t>
            </a:r>
            <a:r>
              <a:rPr lang="en-GB" b="1" i="1" dirty="0" err="1" smtClean="0"/>
              <a:t>Sustav</a:t>
            </a:r>
            <a:r>
              <a:rPr lang="en-GB" b="1" i="1" dirty="0" smtClean="0"/>
              <a:t> </a:t>
            </a:r>
            <a:r>
              <a:rPr lang="en-GB" b="1" i="1" dirty="0" err="1" smtClean="0"/>
              <a:t>provjere</a:t>
            </a:r>
            <a:r>
              <a:rPr lang="en-GB" b="1" i="1" dirty="0" smtClean="0"/>
              <a:t> </a:t>
            </a:r>
            <a:r>
              <a:rPr lang="en-GB" b="1" i="1" dirty="0" err="1" smtClean="0"/>
              <a:t>usklađenosti</a:t>
            </a:r>
            <a:r>
              <a:rPr lang="en-GB" b="1" i="1" dirty="0" smtClean="0"/>
              <a:t> (</a:t>
            </a:r>
            <a:r>
              <a:rPr lang="en-GB" b="1" i="1" dirty="0" err="1" smtClean="0"/>
              <a:t>certificiranja</a:t>
            </a:r>
            <a:r>
              <a:rPr lang="en-GB" b="1" i="1" dirty="0" smtClean="0"/>
              <a:t>) </a:t>
            </a:r>
            <a:r>
              <a:rPr lang="en-GB" b="1" i="1" dirty="0" err="1" smtClean="0"/>
              <a:t>matičnih</a:t>
            </a:r>
            <a:r>
              <a:rPr lang="en-GB" b="1" i="1" dirty="0" smtClean="0"/>
              <a:t> </a:t>
            </a:r>
            <a:r>
              <a:rPr lang="en-GB" b="1" i="1" dirty="0" err="1" smtClean="0"/>
              <a:t>ustanova</a:t>
            </a:r>
            <a:r>
              <a:rPr lang="en-GB" b="1" i="1" dirty="0" smtClean="0"/>
              <a:t> </a:t>
            </a:r>
            <a:r>
              <a:rPr lang="en-GB" b="1" i="1" dirty="0" err="1" smtClean="0"/>
              <a:t>i</a:t>
            </a:r>
            <a:r>
              <a:rPr lang="en-GB" b="1" i="1" dirty="0" smtClean="0"/>
              <a:t> </a:t>
            </a:r>
            <a:r>
              <a:rPr lang="en-GB" b="1" i="1" dirty="0" err="1" smtClean="0"/>
              <a:t>davatelja</a:t>
            </a:r>
            <a:r>
              <a:rPr lang="en-GB" b="1" i="1" dirty="0" smtClean="0"/>
              <a:t> </a:t>
            </a:r>
            <a:r>
              <a:rPr lang="en-GB" b="1" i="1" dirty="0" err="1" smtClean="0"/>
              <a:t>usluga</a:t>
            </a:r>
            <a:r>
              <a:rPr lang="en-GB" b="1" i="1" dirty="0" smtClean="0"/>
              <a:t> s </a:t>
            </a:r>
            <a:r>
              <a:rPr lang="en-GB" b="1" i="1" dirty="0" err="1" smtClean="0"/>
              <a:t>normama</a:t>
            </a:r>
            <a:r>
              <a:rPr lang="en-GB" b="1" i="1" dirty="0" smtClean="0"/>
              <a:t> </a:t>
            </a:r>
            <a:r>
              <a:rPr lang="en-GB" b="1" i="1" dirty="0" err="1" smtClean="0"/>
              <a:t>sustava</a:t>
            </a:r>
            <a:r>
              <a:rPr lang="en-GB" b="1" i="1" dirty="0" smtClean="0"/>
              <a:t> </a:t>
            </a:r>
            <a:r>
              <a:rPr lang="en-GB" b="1" i="1" dirty="0" err="1" smtClean="0"/>
              <a:t>AAI@EduHr</a:t>
            </a:r>
            <a:r>
              <a:rPr lang="en-GB" b="1" i="1" dirty="0" smtClean="0"/>
              <a:t>;</a:t>
            </a:r>
          </a:p>
          <a:p>
            <a:pPr marL="172720" indent="-172720">
              <a:spcBef>
                <a:spcPts val="750"/>
              </a:spcBef>
            </a:pPr>
            <a:r>
              <a:rPr lang="it-IT" dirty="0" err="1" smtClean="0"/>
              <a:t>svi</a:t>
            </a:r>
            <a:r>
              <a:rPr lang="it-IT" dirty="0" smtClean="0"/>
              <a:t> </a:t>
            </a:r>
            <a:r>
              <a:rPr lang="it-IT" dirty="0" err="1"/>
              <a:t>subjekti</a:t>
            </a:r>
            <a:r>
              <a:rPr lang="it-IT" dirty="0"/>
              <a:t> (</a:t>
            </a:r>
            <a:r>
              <a:rPr lang="it-IT" dirty="0" err="1"/>
              <a:t>ustanove</a:t>
            </a:r>
            <a:r>
              <a:rPr lang="it-IT" dirty="0"/>
              <a:t> </a:t>
            </a:r>
            <a:r>
              <a:rPr lang="it-IT" dirty="0" err="1"/>
              <a:t>članice</a:t>
            </a:r>
            <a:r>
              <a:rPr lang="it-IT" dirty="0"/>
              <a:t> i </a:t>
            </a:r>
            <a:r>
              <a:rPr lang="it-IT" dirty="0" err="1"/>
              <a:t>partneri</a:t>
            </a:r>
            <a:r>
              <a:rPr lang="it-IT" dirty="0"/>
              <a:t>) </a:t>
            </a:r>
            <a:r>
              <a:rPr lang="it-IT" dirty="0" err="1"/>
              <a:t>dužni</a:t>
            </a:r>
            <a:r>
              <a:rPr lang="it-IT" dirty="0"/>
              <a:t> su </a:t>
            </a:r>
            <a:r>
              <a:rPr lang="it-IT" dirty="0" err="1"/>
              <a:t>sudjelovati</a:t>
            </a:r>
            <a:r>
              <a:rPr lang="it-IT" dirty="0"/>
              <a:t> u </a:t>
            </a:r>
            <a:r>
              <a:rPr lang="it-IT" dirty="0" err="1"/>
              <a:t>procesu</a:t>
            </a:r>
            <a:r>
              <a:rPr lang="it-IT" dirty="0"/>
              <a:t> </a:t>
            </a:r>
            <a:r>
              <a:rPr lang="it-IT" dirty="0" err="1" smtClean="0"/>
              <a:t>provjere</a:t>
            </a:r>
            <a:r>
              <a:rPr lang="it-IT" dirty="0" smtClean="0"/>
              <a:t> </a:t>
            </a:r>
            <a:r>
              <a:rPr lang="it-IT" dirty="0" err="1" smtClean="0"/>
              <a:t>usklađenosti</a:t>
            </a:r>
            <a:r>
              <a:rPr lang="it-IT" dirty="0" smtClean="0"/>
              <a:t>;</a:t>
            </a:r>
            <a:endParaRPr lang="en-GB" b="1" i="1" dirty="0" smtClean="0"/>
          </a:p>
          <a:p>
            <a:pPr marL="172720" indent="-172720">
              <a:spcBef>
                <a:spcPts val="750"/>
              </a:spcBef>
            </a:pPr>
            <a:r>
              <a:rPr lang="en-GB" dirty="0" err="1" smtClean="0"/>
              <a:t>dokument</a:t>
            </a:r>
            <a:r>
              <a:rPr lang="en-GB" dirty="0" smtClean="0"/>
              <a:t> je </a:t>
            </a:r>
            <a:r>
              <a:rPr lang="en-GB" dirty="0" err="1"/>
              <a:t>j</a:t>
            </a:r>
            <a:r>
              <a:rPr lang="en-GB" dirty="0" err="1" smtClean="0"/>
              <a:t>avno</a:t>
            </a:r>
            <a:r>
              <a:rPr lang="en-GB" dirty="0" smtClean="0"/>
              <a:t> </a:t>
            </a:r>
            <a:r>
              <a:rPr lang="en-GB" dirty="0" err="1" smtClean="0"/>
              <a:t>dostupan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hr-HR" dirty="0" smtClean="0"/>
              <a:t>http://www.aaiedu.hr/certificiranje/AAI@ EduHr-certificiranje-2009-v1.2.pdf.</a:t>
            </a:r>
            <a:endParaRPr lang="en-GB" dirty="0" smtClean="0"/>
          </a:p>
          <a:p>
            <a:pPr marL="172720" indent="-172720">
              <a:spcBef>
                <a:spcPts val="750"/>
              </a:spcBef>
            </a:pPr>
            <a:endParaRPr lang="en-GB" dirty="0"/>
          </a:p>
          <a:p>
            <a:pPr marL="172720" indent="-172720">
              <a:spcBef>
                <a:spcPts val="750"/>
              </a:spcBef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9446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Općenito</a:t>
            </a:r>
            <a:r>
              <a:rPr lang="en-GB" dirty="0"/>
              <a:t> o </a:t>
            </a:r>
            <a:r>
              <a:rPr lang="en-GB" dirty="0" err="1"/>
              <a:t>certificiranju</a:t>
            </a:r>
            <a:r>
              <a:rPr lang="en-GB" dirty="0"/>
              <a:t> </a:t>
            </a:r>
            <a:r>
              <a:rPr lang="en-GB" dirty="0" err="1"/>
              <a:t>subjekata</a:t>
            </a:r>
            <a:r>
              <a:rPr lang="en-GB" dirty="0"/>
              <a:t> </a:t>
            </a:r>
            <a:r>
              <a:rPr lang="hr-HR" dirty="0"/>
              <a:t>u sustavu </a:t>
            </a:r>
            <a:r>
              <a:rPr lang="hr-HR" dirty="0" err="1"/>
              <a:t>AAI@EduHr</a:t>
            </a:r>
            <a:r>
              <a:rPr lang="en-GB" dirty="0"/>
              <a:t>(2)</a:t>
            </a:r>
            <a:endParaRPr lang="hr-HR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40365" y="1205258"/>
            <a:ext cx="7886700" cy="3417192"/>
          </a:xfrm>
        </p:spPr>
        <p:txBody>
          <a:bodyPr>
            <a:normAutofit/>
          </a:bodyPr>
          <a:lstStyle/>
          <a:p>
            <a:pPr marL="172720" indent="-172720">
              <a:spcBef>
                <a:spcPts val="750"/>
              </a:spcBef>
            </a:pPr>
            <a:r>
              <a:rPr lang="en-GB" dirty="0" err="1" smtClean="0"/>
              <a:t>uključivanjem</a:t>
            </a:r>
            <a:r>
              <a:rPr lang="en-GB" dirty="0" smtClean="0"/>
              <a:t> </a:t>
            </a:r>
            <a:r>
              <a:rPr lang="en-GB" dirty="0"/>
              <a:t>u </a:t>
            </a:r>
            <a:r>
              <a:rPr lang="en-GB" dirty="0" err="1"/>
              <a:t>nacionalne</a:t>
            </a:r>
            <a:r>
              <a:rPr lang="en-GB" dirty="0"/>
              <a:t> (NIAS)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međunarodne</a:t>
            </a:r>
            <a:r>
              <a:rPr lang="en-GB" dirty="0"/>
              <a:t> (</a:t>
            </a:r>
            <a:r>
              <a:rPr lang="en-GB" dirty="0" err="1"/>
              <a:t>eduroam</a:t>
            </a:r>
            <a:r>
              <a:rPr lang="en-GB" dirty="0"/>
              <a:t>, </a:t>
            </a:r>
            <a:r>
              <a:rPr lang="en-GB" dirty="0" err="1"/>
              <a:t>eduGAIN</a:t>
            </a:r>
            <a:r>
              <a:rPr lang="en-GB" dirty="0"/>
              <a:t>) </a:t>
            </a:r>
            <a:r>
              <a:rPr lang="en-GB" dirty="0" err="1"/>
              <a:t>autentikacijsko-autorizacijske</a:t>
            </a:r>
            <a:r>
              <a:rPr lang="en-GB" dirty="0"/>
              <a:t> </a:t>
            </a:r>
            <a:r>
              <a:rPr lang="en-GB" dirty="0" err="1"/>
              <a:t>sustave</a:t>
            </a:r>
            <a:r>
              <a:rPr lang="en-GB" dirty="0"/>
              <a:t> </a:t>
            </a:r>
            <a:r>
              <a:rPr lang="en-GB" dirty="0" err="1"/>
              <a:t>Srce</a:t>
            </a:r>
            <a:r>
              <a:rPr lang="en-GB" dirty="0"/>
              <a:t> se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koordinator</a:t>
            </a:r>
            <a:r>
              <a:rPr lang="en-GB" dirty="0"/>
              <a:t> </a:t>
            </a:r>
            <a:r>
              <a:rPr lang="en-GB" dirty="0" err="1"/>
              <a:t>sustava</a:t>
            </a:r>
            <a:r>
              <a:rPr lang="en-GB" dirty="0"/>
              <a:t> </a:t>
            </a:r>
            <a:r>
              <a:rPr lang="en-GB" dirty="0" err="1"/>
              <a:t>AAI@EduHr</a:t>
            </a:r>
            <a:r>
              <a:rPr lang="en-GB" dirty="0"/>
              <a:t> </a:t>
            </a:r>
            <a:r>
              <a:rPr lang="en-GB" dirty="0" err="1"/>
              <a:t>obvezalo</a:t>
            </a:r>
            <a:r>
              <a:rPr lang="en-GB" dirty="0"/>
              <a:t> </a:t>
            </a:r>
            <a:r>
              <a:rPr lang="en-GB" dirty="0" err="1"/>
              <a:t>osigurati</a:t>
            </a:r>
            <a:r>
              <a:rPr lang="en-GB" dirty="0"/>
              <a:t> </a:t>
            </a:r>
            <a:r>
              <a:rPr lang="en-GB" dirty="0" err="1"/>
              <a:t>provedbu</a:t>
            </a:r>
            <a:r>
              <a:rPr lang="en-GB" dirty="0"/>
              <a:t> </a:t>
            </a:r>
            <a:r>
              <a:rPr lang="en-GB" dirty="0" err="1"/>
              <a:t>sigurnosnih</a:t>
            </a:r>
            <a:r>
              <a:rPr lang="en-GB" dirty="0"/>
              <a:t> </a:t>
            </a:r>
            <a:r>
              <a:rPr lang="en-GB" dirty="0" err="1"/>
              <a:t>normi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/>
              <a:t>nameću</a:t>
            </a:r>
            <a:r>
              <a:rPr lang="en-GB" dirty="0"/>
              <a:t> </a:t>
            </a:r>
            <a:r>
              <a:rPr lang="en-GB" dirty="0" err="1"/>
              <a:t>ti</a:t>
            </a:r>
            <a:r>
              <a:rPr lang="en-GB" dirty="0"/>
              <a:t> </a:t>
            </a:r>
            <a:r>
              <a:rPr lang="en-GB" dirty="0" err="1" smtClean="0"/>
              <a:t>sustavi</a:t>
            </a:r>
            <a:r>
              <a:rPr lang="en-GB" dirty="0" smtClean="0"/>
              <a:t> </a:t>
            </a:r>
            <a:endParaRPr lang="en-GB" dirty="0"/>
          </a:p>
          <a:p>
            <a:pPr marL="172720" indent="-172720">
              <a:spcBef>
                <a:spcPts val="750"/>
              </a:spcBef>
            </a:pPr>
            <a:r>
              <a:rPr lang="en-GB" dirty="0" err="1"/>
              <a:t>Srce</a:t>
            </a:r>
            <a:r>
              <a:rPr lang="en-GB" dirty="0"/>
              <a:t> u </a:t>
            </a:r>
            <a:r>
              <a:rPr lang="en-GB" dirty="0" err="1"/>
              <a:t>Ministarstvo</a:t>
            </a:r>
            <a:r>
              <a:rPr lang="en-GB" dirty="0"/>
              <a:t> </a:t>
            </a:r>
            <a:r>
              <a:rPr lang="en-GB" dirty="0" err="1"/>
              <a:t>znanosti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obrazovanja</a:t>
            </a:r>
            <a:r>
              <a:rPr lang="en-GB" dirty="0"/>
              <a:t> </a:t>
            </a:r>
            <a:r>
              <a:rPr lang="en-GB" dirty="0" err="1"/>
              <a:t>redovno</a:t>
            </a:r>
            <a:r>
              <a:rPr lang="en-GB" dirty="0"/>
              <a:t> </a:t>
            </a:r>
            <a:r>
              <a:rPr lang="en-GB" dirty="0" err="1"/>
              <a:t>šalje</a:t>
            </a:r>
            <a:r>
              <a:rPr lang="en-GB" dirty="0"/>
              <a:t> </a:t>
            </a:r>
            <a:r>
              <a:rPr lang="en-GB" dirty="0" err="1"/>
              <a:t>godišnje</a:t>
            </a:r>
            <a:r>
              <a:rPr lang="en-GB" dirty="0"/>
              <a:t> </a:t>
            </a:r>
            <a:r>
              <a:rPr lang="en-GB" dirty="0" err="1"/>
              <a:t>izveštaje</a:t>
            </a:r>
            <a:r>
              <a:rPr lang="en-GB" dirty="0"/>
              <a:t> o </a:t>
            </a:r>
            <a:r>
              <a:rPr lang="en-GB" dirty="0" err="1"/>
              <a:t>stanju</a:t>
            </a:r>
            <a:r>
              <a:rPr lang="en-GB" dirty="0"/>
              <a:t> </a:t>
            </a:r>
            <a:r>
              <a:rPr lang="en-GB" dirty="0" err="1"/>
              <a:t>AAI@EduHr</a:t>
            </a:r>
            <a:r>
              <a:rPr lang="en-GB" dirty="0"/>
              <a:t> </a:t>
            </a:r>
            <a:r>
              <a:rPr lang="en-GB" dirty="0" err="1"/>
              <a:t>infrastrukture</a:t>
            </a:r>
            <a:r>
              <a:rPr lang="en-GB" dirty="0"/>
              <a:t>. </a:t>
            </a:r>
          </a:p>
          <a:p>
            <a:pPr marL="172720" indent="-172720">
              <a:spcBef>
                <a:spcPts val="750"/>
              </a:spcBef>
            </a:pPr>
            <a:endParaRPr lang="en-GB" dirty="0"/>
          </a:p>
          <a:p>
            <a:pPr marL="172800" indent="-172800">
              <a:spcBef>
                <a:spcPts val="750"/>
              </a:spcBef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6954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Način</a:t>
            </a:r>
            <a:r>
              <a:rPr lang="en-GB" dirty="0"/>
              <a:t> </a:t>
            </a:r>
            <a:r>
              <a:rPr lang="en-GB" dirty="0" err="1" smtClean="0"/>
              <a:t>provjere</a:t>
            </a:r>
            <a:r>
              <a:rPr lang="en-GB" dirty="0" smtClean="0"/>
              <a:t> </a:t>
            </a:r>
            <a:r>
              <a:rPr lang="en-GB" dirty="0" err="1" smtClean="0"/>
              <a:t>usklađenosti</a:t>
            </a:r>
            <a:r>
              <a:rPr lang="en-GB" dirty="0" smtClean="0"/>
              <a:t> (</a:t>
            </a:r>
            <a:r>
              <a:rPr lang="en-GB" dirty="0" err="1" smtClean="0"/>
              <a:t>certificiranja</a:t>
            </a:r>
            <a:r>
              <a:rPr lang="en-GB" dirty="0" smtClean="0"/>
              <a:t>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065749"/>
            <a:ext cx="7886700" cy="35669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72720" indent="-172720">
              <a:spcBef>
                <a:spcPts val="750"/>
              </a:spcBef>
            </a:pPr>
            <a:r>
              <a:rPr lang="en-GB" dirty="0" err="1">
                <a:latin typeface="Arial"/>
                <a:cs typeface="Arial"/>
              </a:rPr>
              <a:t>Provjera</a:t>
            </a:r>
            <a:r>
              <a:rPr lang="en-GB" dirty="0">
                <a:latin typeface="Arial"/>
                <a:cs typeface="Arial"/>
              </a:rPr>
              <a:t> se </a:t>
            </a:r>
            <a:r>
              <a:rPr lang="en-GB" dirty="0" err="1">
                <a:latin typeface="Arial"/>
                <a:cs typeface="Arial"/>
              </a:rPr>
              <a:t>provodi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godišnje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kako</a:t>
            </a:r>
            <a:r>
              <a:rPr lang="en-GB" dirty="0">
                <a:latin typeface="Arial"/>
                <a:cs typeface="Arial"/>
              </a:rPr>
              <a:t> bi </a:t>
            </a:r>
            <a:r>
              <a:rPr lang="hr-HR" dirty="0">
                <a:latin typeface="Arial"/>
                <a:cs typeface="Arial"/>
              </a:rPr>
              <a:t>se osigurala trajna pouzdanost cjelokupnog </a:t>
            </a:r>
            <a:r>
              <a:rPr lang="hr-HR" dirty="0" smtClean="0">
                <a:latin typeface="Arial"/>
                <a:cs typeface="Arial"/>
              </a:rPr>
              <a:t>sustava</a:t>
            </a:r>
            <a:r>
              <a:rPr lang="hr-HR" dirty="0">
                <a:latin typeface="Arial"/>
                <a:cs typeface="Arial"/>
              </a:rPr>
              <a:t> </a:t>
            </a:r>
            <a:endParaRPr lang="en-GB" dirty="0"/>
          </a:p>
          <a:p>
            <a:pPr marL="172720" indent="-172720">
              <a:spcBef>
                <a:spcPts val="750"/>
              </a:spcBef>
            </a:pPr>
            <a:r>
              <a:rPr lang="en-GB" dirty="0" err="1" smtClean="0">
                <a:latin typeface="Arial"/>
                <a:cs typeface="Arial"/>
              </a:rPr>
              <a:t>način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obavljanja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provjere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ovisi</a:t>
            </a:r>
            <a:r>
              <a:rPr lang="en-GB" dirty="0">
                <a:latin typeface="Arial"/>
                <a:cs typeface="Arial"/>
              </a:rPr>
              <a:t> o </a:t>
            </a:r>
            <a:r>
              <a:rPr lang="en-GB" dirty="0" err="1">
                <a:latin typeface="Arial"/>
                <a:cs typeface="Arial"/>
              </a:rPr>
              <a:t>ulozi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koju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subjekt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obnaša</a:t>
            </a:r>
            <a:r>
              <a:rPr lang="en-GB" dirty="0">
                <a:latin typeface="Arial"/>
                <a:cs typeface="Arial"/>
              </a:rPr>
              <a:t> (</a:t>
            </a:r>
            <a:r>
              <a:rPr lang="en-GB" dirty="0" err="1">
                <a:latin typeface="Arial"/>
                <a:cs typeface="Arial"/>
              </a:rPr>
              <a:t>matična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ustanova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ili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davatelj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usluge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n-GB" dirty="0"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r>
              <a:rPr lang="en-GB" dirty="0" smtClean="0">
                <a:latin typeface="Arial"/>
                <a:cs typeface="Arial"/>
              </a:rPr>
              <a:t>s</a:t>
            </a:r>
            <a:r>
              <a:rPr lang="hr-HR" dirty="0" smtClean="0">
                <a:latin typeface="Arial"/>
                <a:cs typeface="Arial"/>
              </a:rPr>
              <a:t>ustav </a:t>
            </a:r>
            <a:r>
              <a:rPr lang="hr-HR" dirty="0">
                <a:latin typeface="Arial"/>
                <a:cs typeface="Arial"/>
              </a:rPr>
              <a:t>provjere ustrojen je tako da omogući provjeru usklađenosti </a:t>
            </a:r>
            <a:r>
              <a:rPr lang="en-GB" dirty="0">
                <a:latin typeface="Arial"/>
                <a:cs typeface="Arial"/>
              </a:rPr>
              <a:t>z</a:t>
            </a:r>
            <a:r>
              <a:rPr lang="hr-HR" dirty="0">
                <a:latin typeface="Arial"/>
                <a:cs typeface="Arial"/>
              </a:rPr>
              <a:t>a sve 3 vrste </a:t>
            </a:r>
            <a:r>
              <a:rPr lang="hr-HR" dirty="0" smtClean="0">
                <a:latin typeface="Arial"/>
                <a:cs typeface="Arial"/>
              </a:rPr>
              <a:t>normi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sustava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AAI@EduHr</a:t>
            </a:r>
            <a:r>
              <a:rPr lang="en-GB" dirty="0">
                <a:latin typeface="Arial"/>
                <a:cs typeface="Arial"/>
              </a:rPr>
              <a:t> (</a:t>
            </a:r>
            <a:r>
              <a:rPr lang="en-GB" dirty="0" err="1">
                <a:latin typeface="Arial"/>
                <a:cs typeface="Arial"/>
              </a:rPr>
              <a:t>organizacijske</a:t>
            </a:r>
            <a:r>
              <a:rPr lang="en-GB" dirty="0">
                <a:latin typeface="Arial"/>
                <a:cs typeface="Arial"/>
              </a:rPr>
              <a:t>, </a:t>
            </a:r>
            <a:r>
              <a:rPr lang="en-GB" dirty="0" err="1">
                <a:latin typeface="Arial"/>
                <a:cs typeface="Arial"/>
              </a:rPr>
              <a:t>informacijske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i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tehničke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hr-HR" dirty="0">
              <a:latin typeface="Arial"/>
              <a:cs typeface="Arial"/>
            </a:endParaRPr>
          </a:p>
          <a:p>
            <a:pPr marL="172720" indent="-172720">
              <a:spcBef>
                <a:spcPts val="750"/>
              </a:spcBef>
            </a:pPr>
            <a:r>
              <a:rPr lang="en-GB" dirty="0" smtClean="0"/>
              <a:t>p</a:t>
            </a:r>
            <a:r>
              <a:rPr lang="hr-HR" dirty="0" err="1" smtClean="0"/>
              <a:t>rovjeru</a:t>
            </a:r>
            <a:r>
              <a:rPr lang="hr-HR" dirty="0" smtClean="0"/>
              <a:t> </a:t>
            </a:r>
            <a:r>
              <a:rPr lang="hr-HR" dirty="0"/>
              <a:t>provodi: </a:t>
            </a:r>
          </a:p>
          <a:p>
            <a:pPr marL="429895" lvl="1" indent="-172720">
              <a:spcBef>
                <a:spcPts val="750"/>
              </a:spcBef>
            </a:pPr>
            <a:r>
              <a:rPr lang="en-GB" sz="1350" dirty="0" smtClean="0">
                <a:latin typeface="Arial"/>
                <a:cs typeface="Arial"/>
              </a:rPr>
              <a:t>k</a:t>
            </a:r>
            <a:r>
              <a:rPr lang="hr-HR" sz="1350" dirty="0" err="1" smtClean="0">
                <a:latin typeface="Arial"/>
                <a:cs typeface="Arial"/>
              </a:rPr>
              <a:t>oordinator</a:t>
            </a:r>
            <a:r>
              <a:rPr lang="hr-HR" sz="1350" dirty="0" smtClean="0">
                <a:latin typeface="Arial"/>
                <a:cs typeface="Arial"/>
              </a:rPr>
              <a:t> </a:t>
            </a:r>
            <a:r>
              <a:rPr lang="hr-HR" sz="1350" dirty="0" err="1" smtClean="0">
                <a:latin typeface="Arial"/>
                <a:cs typeface="Arial"/>
              </a:rPr>
              <a:t>AAI@EduHr</a:t>
            </a:r>
            <a:r>
              <a:rPr lang="en-GB" sz="1350" dirty="0" smtClean="0">
                <a:latin typeface="Arial"/>
                <a:cs typeface="Arial"/>
              </a:rPr>
              <a:t>;</a:t>
            </a:r>
            <a:r>
              <a:rPr lang="hr-HR" sz="1350" dirty="0">
                <a:latin typeface="Arial"/>
                <a:cs typeface="Arial"/>
              </a:rPr>
              <a:t> </a:t>
            </a:r>
          </a:p>
          <a:p>
            <a:pPr marL="429895" lvl="1" indent="-172720">
              <a:spcBef>
                <a:spcPts val="750"/>
              </a:spcBef>
            </a:pPr>
            <a:r>
              <a:rPr lang="en-GB" sz="1350" dirty="0" smtClean="0">
                <a:latin typeface="Arial"/>
                <a:cs typeface="Arial"/>
              </a:rPr>
              <a:t>a</a:t>
            </a:r>
            <a:r>
              <a:rPr lang="hr-HR" sz="1350" dirty="0" err="1" smtClean="0">
                <a:latin typeface="Arial"/>
                <a:cs typeface="Arial"/>
              </a:rPr>
              <a:t>utomatizirano</a:t>
            </a:r>
            <a:r>
              <a:rPr lang="hr-HR" sz="1350" dirty="0">
                <a:latin typeface="Arial"/>
                <a:cs typeface="Arial"/>
              </a:rPr>
              <a:t>, uporabom odgovarajuće opreme i programskih </a:t>
            </a:r>
            <a:r>
              <a:rPr lang="hr-HR" sz="1350" dirty="0" smtClean="0">
                <a:latin typeface="Arial"/>
                <a:cs typeface="Arial"/>
              </a:rPr>
              <a:t>alata</a:t>
            </a:r>
            <a:r>
              <a:rPr lang="en-GB" sz="1350" dirty="0" smtClean="0">
                <a:latin typeface="Arial"/>
                <a:cs typeface="Arial"/>
              </a:rPr>
              <a:t>:</a:t>
            </a:r>
            <a:r>
              <a:rPr lang="hr-HR" sz="1350" dirty="0">
                <a:latin typeface="Arial"/>
                <a:cs typeface="Arial"/>
              </a:rPr>
              <a:t> </a:t>
            </a:r>
            <a:endParaRPr lang="hr-HR" sz="1350" dirty="0"/>
          </a:p>
          <a:p>
            <a:pPr marL="687070" lvl="2" indent="-172720">
              <a:spcBef>
                <a:spcPts val="750"/>
              </a:spcBef>
            </a:pPr>
            <a:r>
              <a:rPr lang="hr-HR" sz="1350" dirty="0">
                <a:latin typeface="Arial"/>
                <a:cs typeface="Arial"/>
              </a:rPr>
              <a:t>pojedinačnim, neposrednim uvidom u aktivnosti </a:t>
            </a:r>
            <a:r>
              <a:rPr lang="hr-HR" sz="1350" dirty="0" smtClean="0">
                <a:latin typeface="Arial"/>
                <a:cs typeface="Arial"/>
              </a:rPr>
              <a:t>subjekta</a:t>
            </a:r>
            <a:r>
              <a:rPr lang="hr-HR" sz="1350" dirty="0">
                <a:latin typeface="Arial"/>
                <a:cs typeface="Arial"/>
              </a:rPr>
              <a:t> </a:t>
            </a:r>
            <a:endParaRPr lang="hr-HR" sz="1350" dirty="0"/>
          </a:p>
          <a:p>
            <a:pPr marL="687070" lvl="2" indent="-172720">
              <a:spcBef>
                <a:spcPts val="750"/>
              </a:spcBef>
            </a:pPr>
            <a:r>
              <a:rPr lang="hr-HR" sz="1350" dirty="0">
                <a:latin typeface="Arial"/>
                <a:cs typeface="Arial"/>
              </a:rPr>
              <a:t>uvidom u službenu dokumentaciju sustava </a:t>
            </a:r>
            <a:r>
              <a:rPr lang="hr-HR" sz="1350" dirty="0" err="1">
                <a:latin typeface="Arial"/>
                <a:cs typeface="Arial"/>
              </a:rPr>
              <a:t>AAI@EduHr</a:t>
            </a:r>
            <a:r>
              <a:rPr lang="hr-HR" sz="1350" dirty="0">
                <a:latin typeface="Arial"/>
                <a:cs typeface="Arial"/>
              </a:rPr>
              <a:t> i </a:t>
            </a:r>
            <a:r>
              <a:rPr lang="hr-HR" sz="1350" dirty="0" err="1">
                <a:latin typeface="Arial"/>
                <a:cs typeface="Arial"/>
              </a:rPr>
              <a:t>i</a:t>
            </a:r>
            <a:r>
              <a:rPr lang="hr-HR" sz="1350" dirty="0">
                <a:latin typeface="Arial"/>
                <a:cs typeface="Arial"/>
              </a:rPr>
              <a:t>  sadržaj  Registra  </a:t>
            </a:r>
            <a:r>
              <a:rPr lang="hr-HR" sz="1350" dirty="0" smtClean="0">
                <a:latin typeface="Arial"/>
                <a:cs typeface="Arial"/>
              </a:rPr>
              <a:t>resursa</a:t>
            </a:r>
            <a:r>
              <a:rPr lang="hr-HR" sz="1350" dirty="0">
                <a:latin typeface="Arial"/>
                <a:cs typeface="Arial"/>
              </a:rPr>
              <a:t> </a:t>
            </a:r>
            <a:endParaRPr lang="hr-HR" sz="1350" dirty="0"/>
          </a:p>
          <a:p>
            <a:pPr marL="429895" lvl="1" indent="-172720">
              <a:spcBef>
                <a:spcPts val="750"/>
              </a:spcBef>
            </a:pPr>
            <a:r>
              <a:rPr lang="en-GB" sz="1350" dirty="0" smtClean="0">
                <a:latin typeface="Arial"/>
                <a:cs typeface="Arial"/>
              </a:rPr>
              <a:t>s</a:t>
            </a:r>
            <a:r>
              <a:rPr lang="hr-HR" sz="1350" dirty="0" err="1" smtClean="0">
                <a:latin typeface="Arial"/>
                <a:cs typeface="Arial"/>
              </a:rPr>
              <a:t>ubjekt</a:t>
            </a:r>
            <a:r>
              <a:rPr lang="hr-HR" sz="1350" dirty="0" smtClean="0">
                <a:latin typeface="Arial"/>
                <a:cs typeface="Arial"/>
              </a:rPr>
              <a:t> </a:t>
            </a:r>
            <a:r>
              <a:rPr lang="hr-HR" sz="1350" dirty="0">
                <a:latin typeface="Arial"/>
                <a:cs typeface="Arial"/>
              </a:rPr>
              <a:t>(ustanova članica ili </a:t>
            </a:r>
            <a:r>
              <a:rPr lang="en-GB" sz="1350" dirty="0" err="1" smtClean="0">
                <a:latin typeface="Arial"/>
                <a:cs typeface="Arial"/>
              </a:rPr>
              <a:t>davatelj</a:t>
            </a:r>
            <a:r>
              <a:rPr lang="en-GB" sz="1350" dirty="0" smtClean="0">
                <a:latin typeface="Arial"/>
                <a:cs typeface="Arial"/>
              </a:rPr>
              <a:t> </a:t>
            </a:r>
            <a:r>
              <a:rPr lang="en-GB" sz="1350" dirty="0" err="1" smtClean="0">
                <a:latin typeface="Arial"/>
                <a:cs typeface="Arial"/>
              </a:rPr>
              <a:t>usluge</a:t>
            </a:r>
            <a:r>
              <a:rPr lang="hr-HR" sz="1350" dirty="0" smtClean="0">
                <a:latin typeface="Arial"/>
                <a:cs typeface="Arial"/>
              </a:rPr>
              <a:t>)</a:t>
            </a:r>
            <a:r>
              <a:rPr lang="en-GB" sz="1350" dirty="0">
                <a:latin typeface="Arial"/>
                <a:cs typeface="Arial"/>
              </a:rPr>
              <a:t>:</a:t>
            </a:r>
            <a:endParaRPr lang="hr-HR" sz="1350" dirty="0"/>
          </a:p>
          <a:p>
            <a:pPr marL="687070" lvl="2" indent="-172720">
              <a:spcBef>
                <a:spcPts val="750"/>
              </a:spcBef>
            </a:pPr>
            <a:r>
              <a:rPr lang="hr-HR" sz="1350" dirty="0">
                <a:latin typeface="Arial"/>
                <a:cs typeface="Arial"/>
              </a:rPr>
              <a:t>popunjavanjem elektroničkih obrazaca za </a:t>
            </a:r>
            <a:r>
              <a:rPr lang="hr-HR" sz="1350" dirty="0" err="1" smtClean="0">
                <a:latin typeface="Arial"/>
                <a:cs typeface="Arial"/>
              </a:rPr>
              <a:t>samoprovjeru</a:t>
            </a:r>
            <a:r>
              <a:rPr lang="hr-HR" sz="1350" dirty="0">
                <a:latin typeface="Arial"/>
                <a:cs typeface="Arial"/>
              </a:rPr>
              <a:t> </a:t>
            </a:r>
            <a:endParaRPr lang="hr-HR" sz="1350" dirty="0"/>
          </a:p>
          <a:p>
            <a:pPr marL="687070" lvl="2" indent="-172720">
              <a:spcBef>
                <a:spcPts val="750"/>
              </a:spcBef>
            </a:pPr>
            <a:r>
              <a:rPr lang="hr-HR" sz="1350" dirty="0">
                <a:latin typeface="Arial"/>
                <a:cs typeface="Arial"/>
              </a:rPr>
              <a:t>pokretanjem odgovarajućeg programa prema uputama </a:t>
            </a:r>
            <a:r>
              <a:rPr lang="hr-HR" sz="1350" dirty="0" smtClean="0">
                <a:latin typeface="Arial"/>
                <a:cs typeface="Arial"/>
              </a:rPr>
              <a:t>Koordinatora</a:t>
            </a:r>
            <a:endParaRPr lang="hr-HR" sz="1350" dirty="0">
              <a:latin typeface="Arial"/>
              <a:cs typeface="Arial"/>
            </a:endParaRPr>
          </a:p>
          <a:p>
            <a:pPr marL="687070" lvl="2" indent="-172720">
              <a:spcBef>
                <a:spcPts val="750"/>
              </a:spcBef>
            </a:pPr>
            <a:r>
              <a:rPr lang="hr-HR" sz="1350" dirty="0">
                <a:latin typeface="Arial"/>
                <a:cs typeface="Arial"/>
              </a:rPr>
              <a:t>uvidom u Registar </a:t>
            </a:r>
            <a:r>
              <a:rPr lang="hr-HR" sz="1350" dirty="0" smtClean="0">
                <a:latin typeface="Arial"/>
                <a:cs typeface="Arial"/>
              </a:rPr>
              <a:t>resursa</a:t>
            </a:r>
            <a:r>
              <a:rPr lang="en-GB" sz="1350" dirty="0" smtClean="0">
                <a:latin typeface="Arial"/>
                <a:cs typeface="Arial"/>
              </a:rPr>
              <a:t>.</a:t>
            </a:r>
            <a:endParaRPr lang="hr-HR" sz="1350" dirty="0"/>
          </a:p>
        </p:txBody>
      </p:sp>
    </p:spTree>
    <p:extLst>
      <p:ext uri="{BB962C8B-B14F-4D97-AF65-F5344CB8AC3E}">
        <p14:creationId xmlns:p14="http://schemas.microsoft.com/office/powerpoint/2010/main" val="232009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Certificiranje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s</a:t>
            </a:r>
            <a:r>
              <a:rPr lang="hr-HR" dirty="0"/>
              <a:t>ustav </a:t>
            </a:r>
            <a:r>
              <a:rPr lang="hr-HR" dirty="0" err="1"/>
              <a:t>AAI@EduHr</a:t>
            </a:r>
            <a:r>
              <a:rPr lang="hr-HR" dirty="0"/>
              <a:t> kroz brojeve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2800" indent="-172800">
              <a:spcBef>
                <a:spcPts val="750"/>
              </a:spcBef>
            </a:pPr>
            <a:r>
              <a:rPr lang="en-GB" dirty="0" smtClean="0"/>
              <a:t>234</a:t>
            </a:r>
            <a:r>
              <a:rPr lang="hr-HR" dirty="0" smtClean="0"/>
              <a:t> </a:t>
            </a:r>
            <a:r>
              <a:rPr lang="hr-HR" dirty="0" err="1"/>
              <a:t>matičn</a:t>
            </a:r>
            <a:r>
              <a:rPr lang="en-GB" dirty="0"/>
              <a:t>e</a:t>
            </a:r>
            <a:r>
              <a:rPr lang="hr-HR" dirty="0"/>
              <a:t> </a:t>
            </a:r>
            <a:r>
              <a:rPr lang="hr-HR" dirty="0" err="1"/>
              <a:t>ustanov</a:t>
            </a:r>
            <a:r>
              <a:rPr lang="en-GB" dirty="0"/>
              <a:t>e</a:t>
            </a:r>
            <a:r>
              <a:rPr lang="hr-HR" dirty="0"/>
              <a:t>, više od 947.720</a:t>
            </a:r>
            <a:r>
              <a:rPr lang="hr-HR" dirty="0" smtClean="0"/>
              <a:t> </a:t>
            </a:r>
            <a:r>
              <a:rPr lang="hr-HR" dirty="0"/>
              <a:t>elektroničkih </a:t>
            </a:r>
            <a:r>
              <a:rPr lang="hr-HR" dirty="0" smtClean="0"/>
              <a:t>identiteta</a:t>
            </a:r>
            <a:endParaRPr lang="hr-HR" dirty="0"/>
          </a:p>
          <a:p>
            <a:pPr marL="172800" indent="-172800">
              <a:spcBef>
                <a:spcPts val="750"/>
              </a:spcBef>
            </a:pPr>
            <a:r>
              <a:rPr lang="en-GB" dirty="0" smtClean="0"/>
              <a:t>56</a:t>
            </a:r>
            <a:r>
              <a:rPr lang="hr-HR" dirty="0" smtClean="0"/>
              <a:t> </a:t>
            </a:r>
            <a:r>
              <a:rPr lang="hr-HR" dirty="0"/>
              <a:t>davatelja usluga pristupa </a:t>
            </a:r>
            <a:r>
              <a:rPr lang="hr-HR" dirty="0" smtClean="0"/>
              <a:t>mreži</a:t>
            </a:r>
            <a:endParaRPr lang="hr-HR" dirty="0"/>
          </a:p>
          <a:p>
            <a:pPr marL="172800" indent="-172800">
              <a:spcBef>
                <a:spcPts val="750"/>
              </a:spcBef>
            </a:pPr>
            <a:r>
              <a:rPr lang="en-GB" dirty="0" smtClean="0"/>
              <a:t>v</a:t>
            </a:r>
            <a:r>
              <a:rPr lang="hr-HR" dirty="0" err="1" smtClean="0"/>
              <a:t>iše</a:t>
            </a:r>
            <a:r>
              <a:rPr lang="hr-HR" dirty="0" smtClean="0"/>
              <a:t> </a:t>
            </a:r>
            <a:r>
              <a:rPr lang="hr-HR" dirty="0"/>
              <a:t>od </a:t>
            </a:r>
            <a:r>
              <a:rPr lang="en-GB" dirty="0" smtClean="0"/>
              <a:t>824 </a:t>
            </a:r>
            <a:r>
              <a:rPr lang="hr-HR" dirty="0"/>
              <a:t>web </a:t>
            </a:r>
            <a:r>
              <a:rPr lang="hr-HR" dirty="0" err="1" smtClean="0"/>
              <a:t>aplikacij</a:t>
            </a:r>
            <a:r>
              <a:rPr lang="en-GB" dirty="0" smtClean="0"/>
              <a:t>e</a:t>
            </a:r>
            <a:r>
              <a:rPr lang="hr-HR" dirty="0" smtClean="0"/>
              <a:t> </a:t>
            </a:r>
            <a:r>
              <a:rPr lang="hr-HR" dirty="0"/>
              <a:t>koje koriste </a:t>
            </a:r>
            <a:r>
              <a:rPr lang="hr-HR" dirty="0" err="1"/>
              <a:t>AAI@EduHr</a:t>
            </a:r>
            <a:r>
              <a:rPr lang="hr-HR" dirty="0"/>
              <a:t> SSO servis za </a:t>
            </a:r>
            <a:r>
              <a:rPr lang="hr-HR" dirty="0" err="1"/>
              <a:t>autentikaciju</a:t>
            </a:r>
            <a:r>
              <a:rPr lang="en-GB" dirty="0"/>
              <a:t> </a:t>
            </a:r>
            <a:r>
              <a:rPr lang="hr-HR" dirty="0" smtClean="0"/>
              <a:t>korisnika</a:t>
            </a:r>
            <a:endParaRPr lang="hr-HR" dirty="0"/>
          </a:p>
          <a:p>
            <a:pPr marL="172800" indent="-172800">
              <a:spcBef>
                <a:spcPts val="750"/>
              </a:spcBef>
            </a:pPr>
            <a:r>
              <a:rPr lang="en-GB" dirty="0" smtClean="0"/>
              <a:t>t</a:t>
            </a:r>
            <a:r>
              <a:rPr lang="hr-HR" dirty="0" err="1" smtClean="0"/>
              <a:t>ijekom</a:t>
            </a:r>
            <a:r>
              <a:rPr lang="hr-HR" dirty="0" smtClean="0"/>
              <a:t> </a:t>
            </a:r>
            <a:r>
              <a:rPr lang="hr-HR" dirty="0"/>
              <a:t>zadnjih 30 dana:</a:t>
            </a:r>
          </a:p>
          <a:p>
            <a:pPr marL="429968" lvl="1" indent="-172800">
              <a:spcBef>
                <a:spcPts val="750"/>
              </a:spcBef>
            </a:pPr>
            <a:r>
              <a:rPr lang="hr-HR" sz="1350" dirty="0"/>
              <a:t>92.246.728</a:t>
            </a:r>
            <a:r>
              <a:rPr lang="hr-HR" sz="1350" dirty="0" smtClean="0"/>
              <a:t> </a:t>
            </a:r>
            <a:r>
              <a:rPr lang="hr-HR" sz="1350" dirty="0"/>
              <a:t>uspješnih RADIUS </a:t>
            </a:r>
            <a:r>
              <a:rPr lang="hr-HR" sz="1350" dirty="0" err="1"/>
              <a:t>autentikacija</a:t>
            </a:r>
            <a:endParaRPr lang="hr-HR" sz="1350" dirty="0"/>
          </a:p>
          <a:p>
            <a:pPr marL="429968" lvl="1" indent="-172800">
              <a:spcBef>
                <a:spcPts val="750"/>
              </a:spcBef>
            </a:pPr>
            <a:r>
              <a:rPr lang="hr-HR" sz="1400" dirty="0">
                <a:solidFill>
                  <a:srgbClr val="000000"/>
                </a:solidFill>
                <a:latin typeface="Titillium"/>
              </a:rPr>
              <a:t>1.538.134</a:t>
            </a:r>
            <a:r>
              <a:rPr lang="hr-HR" sz="1350" dirty="0" smtClean="0"/>
              <a:t> </a:t>
            </a:r>
            <a:r>
              <a:rPr lang="hr-HR" sz="1350" dirty="0"/>
              <a:t>uspješnih FWS </a:t>
            </a:r>
            <a:r>
              <a:rPr lang="hr-HR" sz="1350" dirty="0" err="1"/>
              <a:t>autentikacija</a:t>
            </a:r>
            <a:endParaRPr lang="hr-HR" sz="1350" dirty="0"/>
          </a:p>
          <a:p>
            <a:pPr marL="429968" lvl="1" indent="-172800">
              <a:spcBef>
                <a:spcPts val="750"/>
              </a:spcBef>
            </a:pPr>
            <a:r>
              <a:rPr lang="hr-HR" sz="1350" dirty="0"/>
              <a:t>6.729.686</a:t>
            </a:r>
            <a:r>
              <a:rPr lang="hr-HR" sz="1350" dirty="0" smtClean="0"/>
              <a:t> </a:t>
            </a:r>
            <a:r>
              <a:rPr lang="hr-HR" sz="1350" dirty="0"/>
              <a:t>uspješnih SSO </a:t>
            </a:r>
            <a:r>
              <a:rPr lang="hr-HR" sz="1350" dirty="0" err="1"/>
              <a:t>autentikacija</a:t>
            </a:r>
            <a:endParaRPr lang="hr-HR" sz="1350" dirty="0"/>
          </a:p>
          <a:p>
            <a:pPr marL="172800" indent="-172800">
              <a:spcBef>
                <a:spcPts val="750"/>
              </a:spcBef>
            </a:pPr>
            <a:r>
              <a:rPr lang="hr-HR" dirty="0">
                <a:solidFill>
                  <a:srgbClr val="C00000"/>
                </a:solidFill>
              </a:rPr>
              <a:t>https://www.aaiedu.hr/statistika-i-stanje-sustava</a:t>
            </a:r>
          </a:p>
        </p:txBody>
      </p:sp>
    </p:spTree>
    <p:extLst>
      <p:ext uri="{BB962C8B-B14F-4D97-AF65-F5344CB8AC3E}">
        <p14:creationId xmlns:p14="http://schemas.microsoft.com/office/powerpoint/2010/main" val="1947335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90074" y="273847"/>
            <a:ext cx="7567448" cy="735146"/>
          </a:xfrm>
        </p:spPr>
        <p:txBody>
          <a:bodyPr>
            <a:normAutofit/>
          </a:bodyPr>
          <a:lstStyle/>
          <a:p>
            <a:r>
              <a:rPr lang="en-GB" dirty="0" smtClean="0"/>
              <a:t> 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3779" y="346842"/>
            <a:ext cx="8162203" cy="4300832"/>
          </a:xfrm>
        </p:spPr>
        <p:txBody>
          <a:bodyPr/>
          <a:lstStyle/>
          <a:p>
            <a:endParaRPr lang="en-GB" dirty="0" smtClean="0"/>
          </a:p>
          <a:p>
            <a:r>
              <a:rPr lang="pl-PL" dirty="0"/>
              <a:t>Pregled korištenja SSO servisa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pl-PL" dirty="0" smtClean="0"/>
              <a:t>12</a:t>
            </a:r>
            <a:r>
              <a:rPr lang="pl-PL" dirty="0"/>
              <a:t>. 10. 2021. </a:t>
            </a:r>
            <a:endParaRPr lang="en-GB" dirty="0" smtClean="0"/>
          </a:p>
          <a:p>
            <a:r>
              <a:rPr lang="en-GB" dirty="0" smtClean="0"/>
              <a:t>u</a:t>
            </a:r>
            <a:r>
              <a:rPr lang="pl-PL" dirty="0" smtClean="0"/>
              <a:t>kupno</a:t>
            </a:r>
            <a:r>
              <a:rPr lang="en-GB" dirty="0" smtClean="0"/>
              <a:t> </a:t>
            </a:r>
            <a:r>
              <a:rPr lang="pl-PL" dirty="0" smtClean="0"/>
              <a:t>zahtjeva: 16358</a:t>
            </a:r>
            <a:endParaRPr lang="hr-H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798" y="273847"/>
            <a:ext cx="2490952" cy="437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60369"/>
      </p:ext>
    </p:extLst>
  </p:cSld>
  <p:clrMapOvr>
    <a:masterClrMapping/>
  </p:clrMapOvr>
</p:sld>
</file>

<file path=ppt/theme/theme1.xml><?xml version="1.0" encoding="utf-8"?>
<a:theme xmlns:a="http://schemas.openxmlformats.org/drawingml/2006/main" name="Srce - 4x3">
  <a:themeElements>
    <a:clrScheme name="Srce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00000"/>
      </a:hlink>
      <a:folHlink>
        <a:srgbClr val="C000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ce_predlozak_4x3_20140902.potx" id="{271BFEB2-BF80-474C-8328-443E9CEEB75F}" vid="{068A2726-5DBF-4082-8E36-290FF330AE25}"/>
    </a:ext>
  </a:extLst>
</a:theme>
</file>

<file path=ppt/theme/theme2.xml><?xml version="1.0" encoding="utf-8"?>
<a:theme xmlns:a="http://schemas.openxmlformats.org/drawingml/2006/main" name="Imenovanje-Nekomercijalno-Bez prerada (CC BY-NC-ND)">
  <a:themeElements>
    <a:clrScheme name="Custom 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0000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ce_predlozak_4x3_20140902.potx" id="{271BFEB2-BF80-474C-8328-443E9CEEB75F}" vid="{6E20AC36-7966-428F-BD92-A88F72C326C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srce-predlozak-4x3-OA-CC-BY-NC-20140919</Template>
  <TotalTime>2613</TotalTime>
  <Words>1636</Words>
  <Application>Microsoft Office PowerPoint</Application>
  <PresentationFormat>On-screen Show (16:9)</PresentationFormat>
  <Paragraphs>158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Titillium</vt:lpstr>
      <vt:lpstr>Srce - 4x3</vt:lpstr>
      <vt:lpstr>Imenovanje-Nekomercijalno-Bez prerada (CC BY-NC-ND)</vt:lpstr>
      <vt:lpstr>PowerPoint Presentation</vt:lpstr>
      <vt:lpstr>Sadržaj</vt:lpstr>
      <vt:lpstr>Kako do potvrde o sudjelovanju i digitalne značke?</vt:lpstr>
      <vt:lpstr>Što je AAI@EduHr</vt:lpstr>
      <vt:lpstr>Općenito o certificiranju subjekata u sustavu AAI@EduHr</vt:lpstr>
      <vt:lpstr>Općenito o certificiranju subjekata u sustavu AAI@EduHr(2)</vt:lpstr>
      <vt:lpstr>Način provjere usklađenosti (certificiranja)</vt:lpstr>
      <vt:lpstr>Certificiranje i sustav AAI@EduHr kroz brojeve</vt:lpstr>
      <vt:lpstr> </vt:lpstr>
      <vt:lpstr>Certificiranje usluga u sustavu AAI@EduHr</vt:lpstr>
      <vt:lpstr>Certificiranje usluga u sustavu AAI@EduHr (2)</vt:lpstr>
      <vt:lpstr>Razine usklađenosti s normama AAI@EduHr</vt:lpstr>
      <vt:lpstr>Preporuke za administratore usluga</vt:lpstr>
      <vt:lpstr>Novosti u normama u certificiranju usluga</vt:lpstr>
      <vt:lpstr>Certificiranje matičnih ustanova u sustavu AAI@EduHr</vt:lpstr>
      <vt:lpstr>Certificiranje matičnih ustanova u sustavu AAI@EduHr (2)</vt:lpstr>
      <vt:lpstr>Razine usklađenosti s normama AAI@EduHr</vt:lpstr>
      <vt:lpstr>Razine usklađenosti s normama AAI@EduHr(2)</vt:lpstr>
      <vt:lpstr>Razine usklađenosti s normama AAI@EduHr(2)</vt:lpstr>
      <vt:lpstr>Hvala Vam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Kruno Golubić</dc:creator>
  <cp:lastModifiedBy>Dubravka Orešković</cp:lastModifiedBy>
  <cp:revision>214</cp:revision>
  <cp:lastPrinted>2021-10-14T10:30:15Z</cp:lastPrinted>
  <dcterms:created xsi:type="dcterms:W3CDTF">2014-09-19T07:16:42Z</dcterms:created>
  <dcterms:modified xsi:type="dcterms:W3CDTF">2021-10-14T11:49:45Z</dcterms:modified>
</cp:coreProperties>
</file>